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61" r:id="rId5"/>
    <p:sldId id="260" r:id="rId6"/>
    <p:sldId id="259" r:id="rId7"/>
    <p:sldId id="266" r:id="rId8"/>
    <p:sldId id="268" r:id="rId9"/>
    <p:sldId id="267" r:id="rId10"/>
    <p:sldId id="263" r:id="rId11"/>
    <p:sldId id="269" r:id="rId12"/>
    <p:sldId id="270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954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B53EF-4091-4505-992E-7C85F7FC7014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07BD2-13B7-401F-89B0-A699DA6FC0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205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B53EF-4091-4505-992E-7C85F7FC7014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07BD2-13B7-401F-89B0-A699DA6FC0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5686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F7FB53EF-4091-4505-992E-7C85F7FC7014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42707BD2-13B7-401F-89B0-A699DA6FC0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449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B53EF-4091-4505-992E-7C85F7FC7014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07BD2-13B7-401F-89B0-A699DA6FC0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7642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7FB53EF-4091-4505-992E-7C85F7FC7014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2707BD2-13B7-401F-89B0-A699DA6FC0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0688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B53EF-4091-4505-992E-7C85F7FC7014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07BD2-13B7-401F-89B0-A699DA6FC0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3656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B53EF-4091-4505-992E-7C85F7FC7014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07BD2-13B7-401F-89B0-A699DA6FC0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344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B53EF-4091-4505-992E-7C85F7FC7014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07BD2-13B7-401F-89B0-A699DA6FC0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2617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B53EF-4091-4505-992E-7C85F7FC7014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07BD2-13B7-401F-89B0-A699DA6FC0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304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B53EF-4091-4505-992E-7C85F7FC7014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07BD2-13B7-401F-89B0-A699DA6FC0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216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B53EF-4091-4505-992E-7C85F7FC7014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07BD2-13B7-401F-89B0-A699DA6FC0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175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F7FB53EF-4091-4505-992E-7C85F7FC7014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42707BD2-13B7-401F-89B0-A699DA6FC0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69939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&#1060;&#1086;&#1088;&#1084;&#1072;%20&#1086;&#1090;&#1095;&#1077;&#1090;&#1085;&#1086;&#1089;&#1090;&#1080;.docx" TargetMode="External"/><Relationship Id="rId2" Type="http://schemas.openxmlformats.org/officeDocument/2006/relationships/hyperlink" Target="&#1055;&#1083;&#1072;&#1085;%20&#1084;&#1077;&#1088;&#1086;&#1087;&#1088;&#1080;&#1103;&#1090;&#1080;&#1081;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&#1040;&#1085;&#1082;&#1077;&#1090;&#1072;%20&#1076;&#1083;&#1103;%20&#1088;&#1086;&#1076;&#1080;&#1090;&#1077;&#1083;&#1077;&#1081;.docx" TargetMode="External"/><Relationship Id="rId4" Type="http://schemas.openxmlformats.org/officeDocument/2006/relationships/hyperlink" Target="&#1060;&#1086;&#1088;&#1084;&#1072;%20&#1078;&#1091;&#1088;&#1085;&#1072;&#1083;&#1072;%20&#1086;&#1090;&#1095;&#1077;&#1090;&#1085;&#1086;&#1089;&#1090;&#1080;.docx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edu.gov.ru/document/730ee26abcc4ee0a1f8fd4f7788d2f57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&#1056;&#1060;%20Podderzhka-semey-imeyushchikh-detey-_obnov.-red_.pd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P-26.pd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RP_Podderzhka_semej._imeyushhix_detej_(Respublika_Tyva)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941-&#1076;%20&#1055;&#1057;&#1048;&#1044;.pdf" TargetMode="External"/><Relationship Id="rId4" Type="http://schemas.openxmlformats.org/officeDocument/2006/relationships/hyperlink" Target="940-&#1076;%20&#1055;&#1057;&#1048;&#1044;.pdf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958-&#1076;%20&#1055;&#1057;&#1048;&#1044;.pdf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hyperlink" Target="1204-&#1076;.pdf" TargetMode="External"/><Relationship Id="rId4" Type="http://schemas.openxmlformats.org/officeDocument/2006/relationships/hyperlink" Target="963-&#1076;%20&#1055;&#1057;&#1048;&#1044;.pdf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RP_Podderzhka_semej._imeyushhix_detej_(Respublika_Tyva)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5759" y="2039816"/>
            <a:ext cx="11471565" cy="186589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Нормативно-правовое обеспечение </a:t>
            </a:r>
            <a:br>
              <a:rPr lang="ru-RU" sz="3200" dirty="0" smtClean="0"/>
            </a:br>
            <a:r>
              <a:rPr lang="ru-RU" sz="2400" dirty="0" smtClean="0"/>
              <a:t>регионального проекта «Поддержка семей, имеющих детей»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63708" y="5336931"/>
            <a:ext cx="3499337" cy="1050028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1600" dirty="0" smtClean="0"/>
              <a:t>Заместитель директора </a:t>
            </a:r>
          </a:p>
          <a:p>
            <a:pPr algn="l"/>
            <a:r>
              <a:rPr lang="ru-RU" sz="1600" dirty="0" smtClean="0"/>
              <a:t>ГБУ «РЦПМСС «</a:t>
            </a:r>
            <a:r>
              <a:rPr lang="ru-RU" sz="1600" dirty="0" err="1" smtClean="0"/>
              <a:t>Сайзырал</a:t>
            </a:r>
            <a:r>
              <a:rPr lang="ru-RU" sz="1600" dirty="0" smtClean="0"/>
              <a:t>»»</a:t>
            </a:r>
          </a:p>
          <a:p>
            <a:pPr algn="l"/>
            <a:r>
              <a:rPr lang="ru-RU" sz="1600" dirty="0" err="1" smtClean="0"/>
              <a:t>Куулар</a:t>
            </a:r>
            <a:r>
              <a:rPr lang="ru-RU" sz="1600" dirty="0" smtClean="0"/>
              <a:t> С.О.</a:t>
            </a:r>
            <a:endParaRPr lang="ru-RU" sz="16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91480" y="788693"/>
            <a:ext cx="11471565" cy="12118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000" kern="1200" cap="all" spc="150" baseline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chemeClr val="tx1"/>
                </a:solidFill>
              </a:rPr>
              <a:t>Министерство образования и науки республики </a:t>
            </a:r>
            <a:r>
              <a:rPr lang="ru-RU" sz="1600" b="1" dirty="0" err="1" smtClean="0">
                <a:solidFill>
                  <a:schemeClr val="tx1"/>
                </a:solidFill>
              </a:rPr>
              <a:t>тыва</a:t>
            </a:r>
            <a:endParaRPr lang="ru-RU" sz="1600" b="1" dirty="0" smtClean="0">
              <a:solidFill>
                <a:schemeClr val="tx1"/>
              </a:solidFill>
            </a:endParaRPr>
          </a:p>
          <a:p>
            <a:r>
              <a:rPr lang="ru-RU" sz="1600" b="1" dirty="0" smtClean="0">
                <a:solidFill>
                  <a:schemeClr val="tx1"/>
                </a:solidFill>
              </a:rPr>
              <a:t>Проектный офис министерства образования и науки республики </a:t>
            </a:r>
            <a:r>
              <a:rPr lang="ru-RU" sz="1600" b="1" dirty="0" err="1" smtClean="0">
                <a:solidFill>
                  <a:schemeClr val="tx1"/>
                </a:solidFill>
              </a:rPr>
              <a:t>тыва</a:t>
            </a:r>
            <a:endParaRPr lang="ru-RU" sz="1600" b="1" dirty="0" smtClean="0">
              <a:solidFill>
                <a:schemeClr val="tx1"/>
              </a:solidFill>
            </a:endParaRPr>
          </a:p>
          <a:p>
            <a:r>
              <a:rPr lang="ru-RU" sz="1600" b="1" dirty="0" err="1" smtClean="0">
                <a:solidFill>
                  <a:schemeClr val="tx1"/>
                </a:solidFill>
              </a:rPr>
              <a:t>Гбу</a:t>
            </a:r>
            <a:r>
              <a:rPr lang="ru-RU" sz="1600" b="1" dirty="0" smtClean="0">
                <a:solidFill>
                  <a:schemeClr val="tx1"/>
                </a:solidFill>
              </a:rPr>
              <a:t> «республиканский центр психолого-медико-социального сопровождения «</a:t>
            </a:r>
            <a:r>
              <a:rPr lang="ru-RU" sz="1600" b="1" dirty="0" err="1" smtClean="0">
                <a:solidFill>
                  <a:schemeClr val="tx1"/>
                </a:solidFill>
              </a:rPr>
              <a:t>Сайзырал</a:t>
            </a:r>
            <a:r>
              <a:rPr lang="ru-RU" sz="1600" b="1" dirty="0" smtClean="0">
                <a:solidFill>
                  <a:schemeClr val="tx1"/>
                </a:solidFill>
              </a:rPr>
              <a:t>»»</a:t>
            </a:r>
            <a:endParaRPr lang="ru-RU" sz="1600" b="1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121" y="113238"/>
            <a:ext cx="690530" cy="7116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0925" y="115142"/>
            <a:ext cx="1237701" cy="70379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67032" y="145381"/>
            <a:ext cx="821429" cy="71166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5734" y="4123473"/>
            <a:ext cx="3211613" cy="2263486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10" name="Прямоугольник 9"/>
          <p:cNvSpPr/>
          <p:nvPr/>
        </p:nvSpPr>
        <p:spPr>
          <a:xfrm>
            <a:off x="5172343" y="6450831"/>
            <a:ext cx="18583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ts val="600"/>
              </a:spcBef>
            </a:pPr>
            <a:r>
              <a:rPr lang="ru-RU" sz="1400" dirty="0">
                <a:latin typeface="arial" panose="020B0604020202020204" pitchFamily="34" charset="0"/>
              </a:rPr>
              <a:t>#</a:t>
            </a:r>
            <a:r>
              <a:rPr lang="ru-RU" sz="1400" dirty="0">
                <a:latin typeface="Calibri"/>
              </a:rPr>
              <a:t> ТУВА РАЗВИВАЕТСЯ!</a:t>
            </a:r>
          </a:p>
        </p:txBody>
      </p:sp>
    </p:spTree>
    <p:extLst>
      <p:ext uri="{BB962C8B-B14F-4D97-AF65-F5344CB8AC3E}">
        <p14:creationId xmlns:p14="http://schemas.microsoft.com/office/powerpoint/2010/main" val="25713475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1600" dirty="0">
                <a:solidFill>
                  <a:srgbClr val="0070C0"/>
                </a:solidFill>
                <a:latin typeface="Cambria" panose="02040503050406030204" pitchFamily="18" charset="0"/>
              </a:rPr>
              <a:t>Приказ Министерства образования и науки Республики Тыва от  17.09.2019г № 1204-д </a:t>
            </a:r>
            <a:r>
              <a:rPr lang="ru-RU" sz="1600" dirty="0" smtClean="0">
                <a:solidFill>
                  <a:srgbClr val="0070C0"/>
                </a:solidFill>
                <a:latin typeface="Cambria" panose="02040503050406030204" pitchFamily="18" charset="0"/>
              </a:rPr>
              <a:t/>
            </a:r>
            <a:br>
              <a:rPr lang="ru-RU" sz="1600" dirty="0" smtClean="0">
                <a:solidFill>
                  <a:srgbClr val="0070C0"/>
                </a:solidFill>
                <a:latin typeface="Cambria" panose="02040503050406030204" pitchFamily="18" charset="0"/>
              </a:rPr>
            </a:br>
            <a:r>
              <a:rPr lang="ru-RU" sz="1600" dirty="0" smtClean="0">
                <a:solidFill>
                  <a:srgbClr val="0070C0"/>
                </a:solidFill>
                <a:latin typeface="Cambria" panose="02040503050406030204" pitchFamily="18" charset="0"/>
              </a:rPr>
              <a:t>«</a:t>
            </a:r>
            <a:r>
              <a:rPr lang="ru-RU" sz="1600" dirty="0">
                <a:solidFill>
                  <a:srgbClr val="0070C0"/>
                </a:solidFill>
                <a:latin typeface="Cambria" panose="02040503050406030204" pitchFamily="18" charset="0"/>
              </a:rPr>
              <a:t>Об организации деятельности и  утверждении плана мероприятий региональной службы  оказания психолого-педагогической, методической и консультативной помощи родителям (законным представителям) детей, а также гражданам, желающим принять на воспитание в свои семьи детей, оставшихся без попечения родителей на 2019 -2020 годы, в рамках реализации регионального проекта «Поддержка семей, имеющих детей, национального проекта «Образование» 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0600" y="2011680"/>
            <a:ext cx="10515600" cy="420624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000" dirty="0" smtClean="0">
                <a:hlinkClick r:id="rId2" action="ppaction://hlinkfile"/>
              </a:rPr>
              <a:t>* ПЛАН МЕРОПРИЯТИЙ </a:t>
            </a:r>
            <a:r>
              <a:rPr lang="ru-RU" sz="2000" dirty="0">
                <a:hlinkClick r:id="rId2" action="ppaction://hlinkfile"/>
              </a:rPr>
              <a:t>региональной службы  оказания психолого-педагогической, методической и консультативной помощи родителям (законным представителям) детей, а также гражданам, желающим принять на воспитание в свои семьи детей, оставшихся без попечения родителей на 2019-2020 годы</a:t>
            </a:r>
            <a:r>
              <a:rPr lang="ru-RU" sz="2000" dirty="0" smtClean="0">
                <a:hlinkClick r:id="rId2" action="ppaction://hlinkfile"/>
              </a:rPr>
              <a:t>.</a:t>
            </a:r>
            <a:endParaRPr lang="ru-RU" sz="2000" dirty="0"/>
          </a:p>
          <a:p>
            <a:r>
              <a:rPr lang="ru-RU" sz="2000" dirty="0">
                <a:hlinkClick r:id="rId3" action="ppaction://hlinkfile"/>
              </a:rPr>
              <a:t>* Форма отчетности </a:t>
            </a:r>
            <a:r>
              <a:rPr lang="ru-RU" sz="2000" dirty="0" smtClean="0">
                <a:hlinkClick r:id="rId3" action="ppaction://hlinkfile"/>
              </a:rPr>
              <a:t>по региональному </a:t>
            </a:r>
            <a:r>
              <a:rPr lang="ru-RU" sz="2000" dirty="0">
                <a:hlinkClick r:id="rId3" action="ppaction://hlinkfile"/>
              </a:rPr>
              <a:t>проекту «Поддержка семей, имеющих детей», </a:t>
            </a:r>
            <a:r>
              <a:rPr lang="ru-RU" sz="2000" dirty="0" err="1" smtClean="0">
                <a:hlinkClick r:id="rId3" action="ppaction://hlinkfile"/>
              </a:rPr>
              <a:t>грантополучателей</a:t>
            </a:r>
            <a:r>
              <a:rPr lang="ru-RU" sz="2000" dirty="0" smtClean="0"/>
              <a:t>.</a:t>
            </a:r>
          </a:p>
          <a:p>
            <a:r>
              <a:rPr lang="ru-RU" sz="2000" dirty="0">
                <a:hlinkClick r:id="rId4" action="ppaction://hlinkfile"/>
              </a:rPr>
              <a:t>* Форма журнала отчетности консультативных </a:t>
            </a:r>
            <a:r>
              <a:rPr lang="ru-RU" sz="2000" dirty="0" smtClean="0">
                <a:hlinkClick r:id="rId4" action="ppaction://hlinkfile"/>
              </a:rPr>
              <a:t>пунктов</a:t>
            </a:r>
            <a:r>
              <a:rPr lang="ru-RU" sz="2000" dirty="0" smtClean="0"/>
              <a:t>.</a:t>
            </a:r>
          </a:p>
          <a:p>
            <a:r>
              <a:rPr lang="ru-RU" sz="2000" dirty="0">
                <a:hlinkClick r:id="rId5" action="ppaction://hlinkfile"/>
              </a:rPr>
              <a:t>* АНКЕТА ДЛЯ  РОДИТЕЛЕЙ </a:t>
            </a:r>
            <a:endParaRPr lang="ru-RU" sz="2000" dirty="0" smtClean="0"/>
          </a:p>
          <a:p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499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/>
              <a:t>Локальные нормативно-правовые </a:t>
            </a:r>
            <a:r>
              <a:rPr lang="ru-RU" sz="2800" dirty="0" smtClean="0"/>
              <a:t>акты</a:t>
            </a:r>
            <a:br>
              <a:rPr lang="ru-RU" sz="2800" dirty="0" smtClean="0"/>
            </a:br>
            <a:r>
              <a:rPr lang="ru-RU" sz="2800" dirty="0" smtClean="0"/>
              <a:t> ГБУ «РЦПМСС «</a:t>
            </a:r>
            <a:r>
              <a:rPr lang="ru-RU" sz="2800" dirty="0" err="1" smtClean="0"/>
              <a:t>Сайзырал</a:t>
            </a:r>
            <a:r>
              <a:rPr lang="ru-RU" sz="2800" dirty="0" smtClean="0"/>
              <a:t>»»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6276" y="1792937"/>
            <a:ext cx="11115674" cy="4922188"/>
          </a:xfrm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r>
              <a:rPr lang="ru-RU" dirty="0">
                <a:solidFill>
                  <a:srgbClr val="0070C0"/>
                </a:solidFill>
                <a:latin typeface="Cambria" panose="02040503050406030204" pitchFamily="18" charset="0"/>
              </a:rPr>
              <a:t>- Приказ ГБУ Республиканский центр психолого-медико-социального сопровождения «</a:t>
            </a:r>
            <a:r>
              <a:rPr lang="ru-RU" dirty="0" err="1">
                <a:solidFill>
                  <a:srgbClr val="0070C0"/>
                </a:solidFill>
                <a:latin typeface="Cambria" panose="02040503050406030204" pitchFamily="18" charset="0"/>
              </a:rPr>
              <a:t>Сайзырал</a:t>
            </a:r>
            <a:r>
              <a:rPr lang="ru-RU" dirty="0">
                <a:solidFill>
                  <a:srgbClr val="0070C0"/>
                </a:solidFill>
                <a:latin typeface="Cambria" panose="02040503050406030204" pitchFamily="18" charset="0"/>
              </a:rPr>
              <a:t>» от 20.06.2019г № 46-д «О создании Региональной службы оказания услуг психолого-педагогической, методической и консультативной помощи родителям (законным представителям) детей и гражданам, желающим принять на воспитание в свою семью детей, оставшихся без попечения родителей»;</a:t>
            </a:r>
          </a:p>
          <a:p>
            <a:r>
              <a:rPr lang="ru-RU" dirty="0">
                <a:solidFill>
                  <a:srgbClr val="0070C0"/>
                </a:solidFill>
                <a:latin typeface="Cambria" panose="02040503050406030204" pitchFamily="18" charset="0"/>
              </a:rPr>
              <a:t>- Приказ ГБУ Республиканский центр психолого-медико-социального сопровождения «</a:t>
            </a:r>
            <a:r>
              <a:rPr lang="ru-RU" dirty="0" err="1">
                <a:solidFill>
                  <a:srgbClr val="0070C0"/>
                </a:solidFill>
                <a:latin typeface="Cambria" panose="02040503050406030204" pitchFamily="18" charset="0"/>
              </a:rPr>
              <a:t>Сайзырал</a:t>
            </a:r>
            <a:r>
              <a:rPr lang="ru-RU" dirty="0">
                <a:solidFill>
                  <a:srgbClr val="0070C0"/>
                </a:solidFill>
                <a:latin typeface="Cambria" panose="02040503050406030204" pitchFamily="18" charset="0"/>
              </a:rPr>
              <a:t>» от 24.06.2019г № 47-д «О Положении Региональной службы оказания услуг психолого-педагогической, методической и консультативной помощи родителям (законным представителям) детей и гражданам, желающим принять на воспитание в свою семью детей, оставшихся без попечения родителей»;</a:t>
            </a:r>
          </a:p>
          <a:p>
            <a:r>
              <a:rPr lang="ru-RU" dirty="0">
                <a:solidFill>
                  <a:srgbClr val="0070C0"/>
                </a:solidFill>
                <a:latin typeface="Cambria" panose="02040503050406030204" pitchFamily="18" charset="0"/>
              </a:rPr>
              <a:t>- Приказ ГБУ Республиканский центр психолого-медико-социального сопровождения «</a:t>
            </a:r>
            <a:r>
              <a:rPr lang="ru-RU" dirty="0" err="1">
                <a:solidFill>
                  <a:srgbClr val="0070C0"/>
                </a:solidFill>
                <a:latin typeface="Cambria" panose="02040503050406030204" pitchFamily="18" charset="0"/>
              </a:rPr>
              <a:t>Сайзырал</a:t>
            </a:r>
            <a:r>
              <a:rPr lang="ru-RU" dirty="0">
                <a:solidFill>
                  <a:srgbClr val="0070C0"/>
                </a:solidFill>
                <a:latin typeface="Cambria" panose="02040503050406030204" pitchFamily="18" charset="0"/>
              </a:rPr>
              <a:t>» от 24.06.2019г № 48-д «О Порядке  оказания услуг психолого-педагогической, методической и консультативной помощи родителям (законным представителям) детей и гражданам, желающим принять на воспитание в свою семью детей, оставшихся без попечения родителей»;</a:t>
            </a:r>
          </a:p>
          <a:p>
            <a:r>
              <a:rPr lang="ru-RU" dirty="0">
                <a:solidFill>
                  <a:srgbClr val="0070C0"/>
                </a:solidFill>
                <a:latin typeface="Cambria" panose="02040503050406030204" pitchFamily="18" charset="0"/>
              </a:rPr>
              <a:t>- Приказ ГБУ Республиканский центр психолого-медико-социального сопровождения «</a:t>
            </a:r>
            <a:r>
              <a:rPr lang="ru-RU" dirty="0" err="1">
                <a:solidFill>
                  <a:srgbClr val="0070C0"/>
                </a:solidFill>
                <a:latin typeface="Cambria" panose="02040503050406030204" pitchFamily="18" charset="0"/>
              </a:rPr>
              <a:t>Сайзырал</a:t>
            </a:r>
            <a:r>
              <a:rPr lang="ru-RU" dirty="0">
                <a:solidFill>
                  <a:srgbClr val="0070C0"/>
                </a:solidFill>
                <a:latin typeface="Cambria" panose="02040503050406030204" pitchFamily="18" charset="0"/>
              </a:rPr>
              <a:t>» от 24.06.2019г № 49-д «Об утверждении Положения о мобильной бригаде по оказанию услуг психолого-педагогической, методической и консультативной помощи родителям (законным представителям) детей и гражданам, желающим принять на воспитание в свою семью детей, оставшихся без попечения родителей»;</a:t>
            </a:r>
          </a:p>
          <a:p>
            <a:r>
              <a:rPr lang="ru-RU" dirty="0">
                <a:solidFill>
                  <a:srgbClr val="0070C0"/>
                </a:solidFill>
                <a:latin typeface="Cambria" panose="02040503050406030204" pitchFamily="18" charset="0"/>
              </a:rPr>
              <a:t>- Приказ ГБУ Республиканский центр психолого-медико-социального сопровождения «</a:t>
            </a:r>
            <a:r>
              <a:rPr lang="ru-RU" dirty="0" err="1">
                <a:solidFill>
                  <a:srgbClr val="0070C0"/>
                </a:solidFill>
                <a:latin typeface="Cambria" panose="02040503050406030204" pitchFamily="18" charset="0"/>
              </a:rPr>
              <a:t>Сайзырал</a:t>
            </a:r>
            <a:r>
              <a:rPr lang="ru-RU" dirty="0">
                <a:solidFill>
                  <a:srgbClr val="0070C0"/>
                </a:solidFill>
                <a:latin typeface="Cambria" panose="02040503050406030204" pitchFamily="18" charset="0"/>
              </a:rPr>
              <a:t>» от 20.06.2019г № 50 «Об утверждении плана мероприятий  деятельности Региональной службы оказания услуг психолого-педагогической, методической и консультативной помощи родителям (законным представителям) детей и гражданам, желающим принять на воспитание в свою семью детей, оставшихся без попечения родителей»;</a:t>
            </a:r>
          </a:p>
          <a:p>
            <a:r>
              <a:rPr lang="ru-RU" dirty="0">
                <a:solidFill>
                  <a:srgbClr val="0070C0"/>
                </a:solidFill>
                <a:latin typeface="Cambria" panose="02040503050406030204" pitchFamily="18" charset="0"/>
              </a:rPr>
              <a:t>- Приказ ГБУ Республиканский центр психолого-медико-социального сопровождения «</a:t>
            </a:r>
            <a:r>
              <a:rPr lang="ru-RU" dirty="0" err="1">
                <a:solidFill>
                  <a:srgbClr val="0070C0"/>
                </a:solidFill>
                <a:latin typeface="Cambria" panose="02040503050406030204" pitchFamily="18" charset="0"/>
              </a:rPr>
              <a:t>Сайзырал</a:t>
            </a:r>
            <a:r>
              <a:rPr lang="ru-RU" dirty="0">
                <a:solidFill>
                  <a:srgbClr val="0070C0"/>
                </a:solidFill>
                <a:latin typeface="Cambria" panose="02040503050406030204" pitchFamily="18" charset="0"/>
              </a:rPr>
              <a:t>» от 20.06.2019г № 51- д  «Об утверждении меди-плана Региональной службы оказания услуг психолого-педагогической, методической и консультативной помощи родителям (законным представителям) детей и гражданам, желающим принять на воспитание в свою семью детей, оставшихся без попечения родителей по информационному сопровождению и общественному обсуждению мероприятий и результатов реализации федерального проекта «Поддержка семей, имеющих детей» национального проекта «Образование</a:t>
            </a:r>
            <a:r>
              <a:rPr lang="ru-RU" dirty="0" smtClean="0">
                <a:solidFill>
                  <a:srgbClr val="0070C0"/>
                </a:solidFill>
                <a:latin typeface="Cambria" panose="02040503050406030204" pitchFamily="18" charset="0"/>
              </a:rPr>
              <a:t>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77809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80753" y="2053853"/>
            <a:ext cx="5184248" cy="3851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182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403947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                                   Федеральные НПА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4694" y="1419225"/>
            <a:ext cx="11280530" cy="528930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Tx/>
              <a:buChar char="-"/>
            </a:pPr>
            <a:endParaRPr lang="ru-RU" sz="1800" dirty="0" smtClean="0">
              <a:solidFill>
                <a:srgbClr val="0070C0"/>
              </a:solidFill>
            </a:endParaRPr>
          </a:p>
          <a:p>
            <a:pPr>
              <a:buFontTx/>
              <a:buChar char="-"/>
            </a:pPr>
            <a:r>
              <a:rPr lang="ru-RU" sz="1800" dirty="0" smtClean="0">
                <a:solidFill>
                  <a:srgbClr val="0070C0"/>
                </a:solidFill>
              </a:rPr>
              <a:t>                                                 </a:t>
            </a:r>
            <a:endParaRPr lang="ru-RU" sz="1800" dirty="0" smtClean="0">
              <a:solidFill>
                <a:srgbClr val="0070C0"/>
              </a:solidFill>
              <a:latin typeface="Cambria" panose="02040503050406030204" pitchFamily="18" charset="0"/>
            </a:endParaRPr>
          </a:p>
          <a:p>
            <a:pPr>
              <a:buFontTx/>
              <a:buChar char="-"/>
            </a:pPr>
            <a:endParaRPr lang="ru-RU" sz="1800" dirty="0">
              <a:solidFill>
                <a:srgbClr val="0070C0"/>
              </a:solidFill>
              <a:latin typeface="Cambria" panose="02040503050406030204" pitchFamily="18" charset="0"/>
            </a:endParaRPr>
          </a:p>
          <a:p>
            <a:pPr>
              <a:buFontTx/>
              <a:buChar char="-"/>
            </a:pPr>
            <a:endParaRPr lang="ru-RU" sz="1800" dirty="0" smtClean="0">
              <a:solidFill>
                <a:srgbClr val="0070C0"/>
              </a:solidFill>
              <a:latin typeface="Cambria" panose="02040503050406030204" pitchFamily="18" charset="0"/>
            </a:endParaRPr>
          </a:p>
          <a:p>
            <a:pPr algn="just">
              <a:buFontTx/>
              <a:buChar char="-"/>
            </a:pPr>
            <a:endParaRPr lang="ru-RU" sz="1800" dirty="0" smtClean="0">
              <a:solidFill>
                <a:schemeClr val="bg2"/>
              </a:solidFill>
              <a:latin typeface="Cambria" panose="02040503050406030204" pitchFamily="18" charset="0"/>
            </a:endParaRPr>
          </a:p>
          <a:p>
            <a:pPr algn="just">
              <a:buFontTx/>
              <a:buChar char="-"/>
            </a:pPr>
            <a:endParaRPr lang="ru-RU" sz="1800" dirty="0">
              <a:solidFill>
                <a:schemeClr val="bg2"/>
              </a:solidFill>
              <a:latin typeface="Cambria" panose="02040503050406030204" pitchFamily="18" charset="0"/>
            </a:endParaRPr>
          </a:p>
          <a:p>
            <a:pPr algn="just">
              <a:buFontTx/>
              <a:buChar char="-"/>
            </a:pPr>
            <a:endParaRPr lang="ru-RU" sz="1800" dirty="0" smtClean="0">
              <a:solidFill>
                <a:schemeClr val="bg2"/>
              </a:solidFill>
              <a:latin typeface="Cambria" panose="02040503050406030204" pitchFamily="18" charset="0"/>
            </a:endParaRPr>
          </a:p>
          <a:p>
            <a:pPr algn="just">
              <a:buFontTx/>
              <a:buChar char="-"/>
            </a:pPr>
            <a:r>
              <a:rPr lang="ru-RU" sz="1800" dirty="0" smtClean="0">
                <a:solidFill>
                  <a:schemeClr val="bg2"/>
                </a:solidFill>
                <a:latin typeface="Cambria" panose="02040503050406030204" pitchFamily="18" charset="0"/>
              </a:rPr>
              <a:t> </a:t>
            </a:r>
            <a:endParaRPr lang="ru-RU" sz="1600" u="sng" dirty="0"/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4287406" y="1401195"/>
            <a:ext cx="7447818" cy="641547"/>
          </a:xfrm>
          <a:prstGeom prst="round2Diag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FFFFFF"/>
              </a:buClr>
            </a:pPr>
            <a:r>
              <a:rPr lang="ru-RU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ru-RU" dirty="0" smtClean="0">
                <a:solidFill>
                  <a:srgbClr val="0070C0"/>
                </a:solidFill>
              </a:rPr>
              <a:t>Гражданский кодекс Российской Федерации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3800475" y="1894080"/>
            <a:ext cx="7934749" cy="672612"/>
          </a:xfrm>
          <a:prstGeom prst="round2Diag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FFFFFF"/>
              </a:buClr>
            </a:pPr>
            <a:r>
              <a:rPr lang="ru-RU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ru-RU" dirty="0" smtClean="0">
                <a:solidFill>
                  <a:srgbClr val="0070C0"/>
                </a:solidFill>
                <a:latin typeface="Cambria" panose="02040503050406030204" pitchFamily="18" charset="0"/>
              </a:rPr>
              <a:t>Семейный кодекс Российской Федерации</a:t>
            </a:r>
            <a:endParaRPr lang="ru-RU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3295650" y="2421144"/>
            <a:ext cx="8439574" cy="804055"/>
          </a:xfrm>
          <a:prstGeom prst="round2Diag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FFFFFF"/>
              </a:buClr>
            </a:pPr>
            <a:r>
              <a:rPr lang="ru-RU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ru-RU" dirty="0" smtClean="0">
                <a:solidFill>
                  <a:srgbClr val="0070C0"/>
                </a:solidFill>
                <a:latin typeface="Cambria" panose="02040503050406030204" pitchFamily="18" charset="0"/>
              </a:rPr>
              <a:t>Федеральный закон Российской Федерации «Об образовании в Российской Федерации» от 29 декабря 2012 г №273-ФЗ</a:t>
            </a:r>
            <a:endParaRPr lang="ru-RU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2714624" y="3103259"/>
            <a:ext cx="9020599" cy="840987"/>
          </a:xfrm>
          <a:prstGeom prst="round2Diag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FFFFFF"/>
              </a:buClr>
            </a:pPr>
            <a:r>
              <a:rPr lang="ru-RU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ru-RU" dirty="0" smtClean="0">
                <a:solidFill>
                  <a:srgbClr val="0070C0"/>
                </a:solidFill>
                <a:latin typeface="Cambria" panose="02040503050406030204" pitchFamily="18" charset="0"/>
              </a:rPr>
              <a:t>Федеральный закон Российской Федерации «Об основных гарантиях прав ребенка в Российской Федерации» от 24 июля 1998 г. №124-ФЗ</a:t>
            </a:r>
            <a:endParaRPr lang="ru-RU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2200275" y="3752263"/>
            <a:ext cx="9534948" cy="840987"/>
          </a:xfrm>
          <a:prstGeom prst="round2Diag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FFFFFF"/>
              </a:buClr>
            </a:pPr>
            <a:r>
              <a:rPr lang="ru-RU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ru-RU" dirty="0" smtClean="0">
                <a:solidFill>
                  <a:srgbClr val="0070C0"/>
                </a:solidFill>
                <a:latin typeface="Cambria" panose="02040503050406030204" pitchFamily="18" charset="0"/>
              </a:rPr>
              <a:t>Федеральный закон «О персональных данных» от 27 июля 2006 г. №152-ФЗ</a:t>
            </a:r>
            <a:endParaRPr lang="ru-RU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16" name="Прямоугольник с двумя скругленными противолежащими углами 15"/>
          <p:cNvSpPr/>
          <p:nvPr/>
        </p:nvSpPr>
        <p:spPr>
          <a:xfrm>
            <a:off x="1724025" y="4454986"/>
            <a:ext cx="10011198" cy="840987"/>
          </a:xfrm>
          <a:prstGeom prst="round2Diag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FFFFFF"/>
              </a:buClr>
            </a:pPr>
            <a:r>
              <a:rPr lang="ru-RU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ru-RU" dirty="0" smtClean="0">
                <a:solidFill>
                  <a:srgbClr val="0070C0"/>
                </a:solidFill>
                <a:latin typeface="Cambria" panose="02040503050406030204" pitchFamily="18" charset="0"/>
              </a:rPr>
              <a:t>Федеральный закон Российской Федерации «Об основных гарантиях прав ребенка в Российской Федерации» от 24 июля 1998 г. №124-ФЗ</a:t>
            </a:r>
            <a:endParaRPr lang="ru-RU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17" name="Прямоугольник с двумя скругленными противолежащими углами 16"/>
          <p:cNvSpPr/>
          <p:nvPr/>
        </p:nvSpPr>
        <p:spPr>
          <a:xfrm>
            <a:off x="1202919" y="5151075"/>
            <a:ext cx="10532305" cy="840987"/>
          </a:xfrm>
          <a:prstGeom prst="round2Diag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FFFFFF"/>
              </a:buClr>
            </a:pPr>
            <a:r>
              <a:rPr lang="ru-RU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ru-RU" dirty="0" smtClean="0">
                <a:solidFill>
                  <a:srgbClr val="0070C0"/>
                </a:solidFill>
                <a:latin typeface="Cambria" panose="02040503050406030204" pitchFamily="18" charset="0"/>
              </a:rPr>
              <a:t>Закон Российской Федерации «О защите прав потребителей» от 07 февраля 1992 г. №2300-</a:t>
            </a:r>
            <a:r>
              <a:rPr lang="en-US" dirty="0" smtClean="0">
                <a:solidFill>
                  <a:srgbClr val="0070C0"/>
                </a:solidFill>
                <a:latin typeface="Cambria" panose="02040503050406030204" pitchFamily="18" charset="0"/>
              </a:rPr>
              <a:t>I</a:t>
            </a:r>
            <a:endParaRPr lang="ru-RU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18" name="Прямоугольник с двумя скругленными противолежащими углами 17"/>
          <p:cNvSpPr/>
          <p:nvPr/>
        </p:nvSpPr>
        <p:spPr>
          <a:xfrm>
            <a:off x="552450" y="5816403"/>
            <a:ext cx="11182773" cy="840987"/>
          </a:xfrm>
          <a:prstGeom prst="round2Diag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FFFFFF"/>
              </a:buClr>
            </a:pPr>
            <a:r>
              <a:rPr lang="ru-RU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ru-RU" dirty="0" smtClean="0">
                <a:solidFill>
                  <a:srgbClr val="0070C0"/>
                </a:solidFill>
                <a:latin typeface="Cambria" panose="02040503050406030204" pitchFamily="18" charset="0"/>
              </a:rPr>
              <a:t>СанПиН 2.2.4.3359-16 "Санитарно-эпидемиологические требования к физическим факторам на рабочих местах», утвержденные постановлением </a:t>
            </a:r>
            <a:r>
              <a:rPr lang="ru-RU" dirty="0">
                <a:solidFill>
                  <a:srgbClr val="0070C0"/>
                </a:solidFill>
                <a:latin typeface="Cambria" panose="02040503050406030204" pitchFamily="18" charset="0"/>
              </a:rPr>
              <a:t>Г</a:t>
            </a:r>
            <a:r>
              <a:rPr lang="ru-RU" dirty="0" smtClean="0">
                <a:solidFill>
                  <a:srgbClr val="0070C0"/>
                </a:solidFill>
                <a:latin typeface="Cambria" panose="02040503050406030204" pitchFamily="18" charset="0"/>
              </a:rPr>
              <a:t>лавного государственного санитарного врача РФ от 21 июня 2016 года N 81</a:t>
            </a:r>
            <a:endParaRPr lang="ru-RU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694" y="85213"/>
            <a:ext cx="28575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1541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403947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Федеральные НПА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4694" y="2011679"/>
            <a:ext cx="11280530" cy="4696851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Tx/>
              <a:buChar char="-"/>
            </a:pPr>
            <a:endParaRPr lang="ru-RU" sz="1800" dirty="0" smtClean="0">
              <a:solidFill>
                <a:srgbClr val="0070C0"/>
              </a:solidFill>
            </a:endParaRPr>
          </a:p>
          <a:p>
            <a:pPr>
              <a:buFontTx/>
              <a:buChar char="-"/>
            </a:pPr>
            <a:r>
              <a:rPr lang="ru-RU" sz="1800" dirty="0" smtClean="0">
                <a:solidFill>
                  <a:srgbClr val="0070C0"/>
                </a:solidFill>
              </a:rPr>
              <a:t>                                                 </a:t>
            </a:r>
            <a:endParaRPr lang="ru-RU" sz="1800" dirty="0" smtClean="0">
              <a:solidFill>
                <a:srgbClr val="0070C0"/>
              </a:solidFill>
              <a:latin typeface="Cambria" panose="02040503050406030204" pitchFamily="18" charset="0"/>
            </a:endParaRPr>
          </a:p>
          <a:p>
            <a:pPr>
              <a:buFontTx/>
              <a:buChar char="-"/>
            </a:pPr>
            <a:endParaRPr lang="ru-RU" sz="1800" dirty="0">
              <a:solidFill>
                <a:srgbClr val="0070C0"/>
              </a:solidFill>
              <a:latin typeface="Cambria" panose="02040503050406030204" pitchFamily="18" charset="0"/>
            </a:endParaRPr>
          </a:p>
          <a:p>
            <a:pPr>
              <a:buFontTx/>
              <a:buChar char="-"/>
            </a:pPr>
            <a:endParaRPr lang="ru-RU" sz="1800" dirty="0" smtClean="0">
              <a:solidFill>
                <a:srgbClr val="0070C0"/>
              </a:solidFill>
              <a:latin typeface="Cambria" panose="02040503050406030204" pitchFamily="18" charset="0"/>
            </a:endParaRPr>
          </a:p>
          <a:p>
            <a:pPr algn="just">
              <a:buFontTx/>
              <a:buChar char="-"/>
            </a:pPr>
            <a:endParaRPr lang="ru-RU" sz="1800" dirty="0" smtClean="0">
              <a:solidFill>
                <a:schemeClr val="bg2"/>
              </a:solidFill>
              <a:latin typeface="Cambria" panose="02040503050406030204" pitchFamily="18" charset="0"/>
            </a:endParaRPr>
          </a:p>
          <a:p>
            <a:pPr algn="just">
              <a:buFontTx/>
              <a:buChar char="-"/>
            </a:pPr>
            <a:endParaRPr lang="ru-RU" sz="1800" dirty="0">
              <a:solidFill>
                <a:schemeClr val="bg2"/>
              </a:solidFill>
              <a:latin typeface="Cambria" panose="02040503050406030204" pitchFamily="18" charset="0"/>
            </a:endParaRPr>
          </a:p>
          <a:p>
            <a:pPr algn="just">
              <a:buFontTx/>
              <a:buChar char="-"/>
            </a:pPr>
            <a:endParaRPr lang="ru-RU" sz="1800" dirty="0" smtClean="0">
              <a:solidFill>
                <a:schemeClr val="bg2"/>
              </a:solidFill>
              <a:latin typeface="Cambria" panose="02040503050406030204" pitchFamily="18" charset="0"/>
            </a:endParaRPr>
          </a:p>
          <a:p>
            <a:pPr algn="just">
              <a:buFontTx/>
              <a:buChar char="-"/>
            </a:pPr>
            <a:r>
              <a:rPr lang="ru-RU" sz="1800" dirty="0" smtClean="0">
                <a:solidFill>
                  <a:schemeClr val="bg2"/>
                </a:solidFill>
                <a:latin typeface="Cambria" panose="02040503050406030204" pitchFamily="18" charset="0"/>
              </a:rPr>
              <a:t> </a:t>
            </a:r>
            <a:endParaRPr lang="ru-RU" sz="1600" u="sng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8609" y="2309733"/>
            <a:ext cx="1129907" cy="1125858"/>
          </a:xfrm>
          <a:prstGeom prst="rect">
            <a:avLst/>
          </a:prstGeom>
        </p:spPr>
      </p:pic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2039814" y="3621771"/>
            <a:ext cx="9203039" cy="1345223"/>
          </a:xfrm>
          <a:prstGeom prst="round2Diag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 Федеральный проект «Поддержка семей, имеющих детей» 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844062" y="5128772"/>
            <a:ext cx="10469131" cy="1377536"/>
          </a:xfrm>
          <a:prstGeom prst="round2Diag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ru-RU" sz="1600" b="0" i="0" u="sng" strike="noStrike" kern="1200" cap="none" spc="0" normalizeH="0" baseline="0" noProof="0" dirty="0" smtClean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Roboto"/>
                <a:ea typeface="+mn-ea"/>
                <a:cs typeface="+mn-cs"/>
                <a:hlinkClick r:id="rId3"/>
              </a:rPr>
              <a:t>Распоряжение № Р-26 от 1 марта 2019 г. «Об утверждении методических рекомендаций по организации процесса оказания психолого-педагогической, методической и консультативной помощи родителям (законным представителям) детей, а также гражданам, желающим принять на воспитание в свои семьи детей, оставшихся без попечения родителей»</a:t>
            </a:r>
            <a:endParaRPr kumimoji="0" lang="ru-RU" sz="1600" b="0" i="0" u="sng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2963007" y="2090368"/>
            <a:ext cx="8191923" cy="1345223"/>
          </a:xfrm>
          <a:prstGeom prst="round2Diag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Национальный проект «Образование»</a:t>
            </a:r>
          </a:p>
        </p:txBody>
      </p:sp>
    </p:spTree>
    <p:extLst>
      <p:ext uri="{BB962C8B-B14F-4D97-AF65-F5344CB8AC3E}">
        <p14:creationId xmlns:p14="http://schemas.microsoft.com/office/powerpoint/2010/main" val="1449558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182880" lvl="0" indent="-182880" algn="ctr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FFFFFF"/>
              </a:buClr>
              <a:buFont typeface="Wingdings" pitchFamily="2" charset="2"/>
              <a:buChar char=""/>
            </a:pPr>
            <a:r>
              <a:rPr lang="ru-RU" sz="2400" cap="none" dirty="0" smtClean="0">
                <a:solidFill>
                  <a:srgbClr val="0070C0"/>
                </a:solidFill>
                <a:ea typeface="+mn-ea"/>
                <a:cs typeface="+mn-cs"/>
              </a:rPr>
              <a:t/>
            </a:r>
            <a:br>
              <a:rPr lang="ru-RU" sz="2400" cap="none" dirty="0" smtClean="0">
                <a:solidFill>
                  <a:srgbClr val="0070C0"/>
                </a:solidFill>
                <a:ea typeface="+mn-ea"/>
                <a:cs typeface="+mn-cs"/>
              </a:rPr>
            </a:br>
            <a:r>
              <a:rPr lang="ru-RU" sz="2400" cap="none" dirty="0" smtClean="0">
                <a:solidFill>
                  <a:srgbClr val="0070C0"/>
                </a:solidFill>
                <a:ea typeface="+mn-ea"/>
                <a:cs typeface="+mn-cs"/>
              </a:rPr>
              <a:t/>
            </a:r>
            <a:br>
              <a:rPr lang="ru-RU" sz="2400" cap="none" dirty="0" smtClean="0">
                <a:solidFill>
                  <a:srgbClr val="0070C0"/>
                </a:solidFill>
                <a:ea typeface="+mn-ea"/>
                <a:cs typeface="+mn-cs"/>
              </a:rPr>
            </a:br>
            <a:r>
              <a:rPr lang="ru-RU" sz="2400" cap="none" dirty="0" smtClean="0">
                <a:solidFill>
                  <a:srgbClr val="0070C0"/>
                </a:solidFill>
                <a:ea typeface="+mn-ea"/>
                <a:cs typeface="+mn-cs"/>
              </a:rPr>
              <a:t/>
            </a:r>
            <a:br>
              <a:rPr lang="ru-RU" sz="2400" cap="none" dirty="0" smtClean="0">
                <a:solidFill>
                  <a:srgbClr val="0070C0"/>
                </a:solidFill>
                <a:ea typeface="+mn-ea"/>
                <a:cs typeface="+mn-cs"/>
              </a:rPr>
            </a:br>
            <a:r>
              <a:rPr lang="ru-RU" sz="2800" b="1" cap="none" dirty="0" smtClean="0">
                <a:solidFill>
                  <a:srgbClr val="0070C0"/>
                </a:solidFill>
                <a:ea typeface="+mn-ea"/>
                <a:cs typeface="+mn-cs"/>
              </a:rPr>
              <a:t>Национальный </a:t>
            </a:r>
            <a:r>
              <a:rPr lang="ru-RU" sz="2800" b="1" cap="none" dirty="0">
                <a:solidFill>
                  <a:srgbClr val="0070C0"/>
                </a:solidFill>
                <a:ea typeface="+mn-ea"/>
                <a:cs typeface="+mn-cs"/>
              </a:rPr>
              <a:t>проект «Образование</a:t>
            </a:r>
            <a:r>
              <a:rPr lang="ru-RU" sz="2800" b="1" cap="none" dirty="0" smtClean="0">
                <a:solidFill>
                  <a:srgbClr val="0070C0"/>
                </a:solidFill>
                <a:ea typeface="+mn-ea"/>
                <a:cs typeface="+mn-cs"/>
              </a:rPr>
              <a:t>»</a:t>
            </a:r>
            <a:br>
              <a:rPr lang="ru-RU" sz="2800" b="1" cap="none" dirty="0" smtClean="0">
                <a:solidFill>
                  <a:srgbClr val="0070C0"/>
                </a:solidFill>
                <a:ea typeface="+mn-ea"/>
                <a:cs typeface="+mn-cs"/>
              </a:rPr>
            </a:br>
            <a:r>
              <a:rPr lang="ru-RU" sz="1400" cap="none" dirty="0" smtClean="0">
                <a:solidFill>
                  <a:srgbClr val="099BDD">
                    <a:lumMod val="50000"/>
                  </a:srgbClr>
                </a:solidFill>
                <a:latin typeface="Cambria" panose="02040503050406030204" pitchFamily="18" charset="0"/>
              </a:rPr>
              <a:t>(утвержден </a:t>
            </a:r>
            <a:r>
              <a:rPr lang="ru-RU" sz="1400" cap="none" dirty="0">
                <a:solidFill>
                  <a:srgbClr val="099BDD">
                    <a:lumMod val="50000"/>
                  </a:srgbClr>
                </a:solidFill>
                <a:latin typeface="Cambria" panose="02040503050406030204" pitchFamily="18" charset="0"/>
              </a:rPr>
              <a:t>президиумом Совета при Президенте Российской Федерации по стратегическому развитию и национальным проектам (протокол от </a:t>
            </a:r>
            <a:r>
              <a:rPr lang="ru-RU" sz="1400" cap="none" dirty="0" smtClean="0">
                <a:solidFill>
                  <a:srgbClr val="099BDD">
                    <a:lumMod val="50000"/>
                  </a:srgbClr>
                </a:solidFill>
                <a:latin typeface="Cambria" panose="02040503050406030204" pitchFamily="18" charset="0"/>
              </a:rPr>
              <a:t>24.12.2018 </a:t>
            </a:r>
            <a:r>
              <a:rPr lang="ru-RU" sz="1400" cap="none" dirty="0">
                <a:solidFill>
                  <a:srgbClr val="099BDD">
                    <a:lumMod val="50000"/>
                  </a:srgbClr>
                </a:solidFill>
                <a:latin typeface="Cambria" panose="02040503050406030204" pitchFamily="18" charset="0"/>
              </a:rPr>
              <a:t>г. №16</a:t>
            </a:r>
            <a:r>
              <a:rPr lang="ru-RU" sz="1400" cap="none" dirty="0" smtClean="0">
                <a:solidFill>
                  <a:srgbClr val="099BDD">
                    <a:lumMod val="50000"/>
                  </a:srgbClr>
                </a:solidFill>
                <a:latin typeface="Cambria" panose="02040503050406030204" pitchFamily="18" charset="0"/>
              </a:rPr>
              <a:t>))</a:t>
            </a:r>
            <a:r>
              <a:rPr lang="ru-RU" sz="2800" b="1" cap="none" dirty="0" smtClean="0">
                <a:solidFill>
                  <a:srgbClr val="0070C0"/>
                </a:solidFill>
                <a:ea typeface="+mn-ea"/>
                <a:cs typeface="+mn-cs"/>
              </a:rPr>
              <a:t/>
            </a:r>
            <a:br>
              <a:rPr lang="ru-RU" sz="2800" b="1" cap="none" dirty="0" smtClean="0">
                <a:solidFill>
                  <a:srgbClr val="0070C0"/>
                </a:solidFill>
                <a:ea typeface="+mn-ea"/>
                <a:cs typeface="+mn-cs"/>
              </a:rPr>
            </a:br>
            <a:r>
              <a:rPr lang="ru-RU" sz="2800" cap="none" dirty="0" smtClean="0">
                <a:solidFill>
                  <a:srgbClr val="0070C0"/>
                </a:solidFill>
                <a:ea typeface="+mn-ea"/>
                <a:cs typeface="+mn-cs"/>
              </a:rPr>
              <a:t/>
            </a:r>
            <a:br>
              <a:rPr lang="ru-RU" sz="2800" cap="none" dirty="0" smtClean="0">
                <a:solidFill>
                  <a:srgbClr val="0070C0"/>
                </a:solidFill>
                <a:ea typeface="+mn-ea"/>
                <a:cs typeface="+mn-cs"/>
              </a:rPr>
            </a:br>
            <a:r>
              <a:rPr lang="ru-RU" sz="2200" cap="none" dirty="0" smtClean="0">
                <a:solidFill>
                  <a:schemeClr val="bg2">
                    <a:lumMod val="75000"/>
                  </a:schemeClr>
                </a:solidFill>
                <a:latin typeface="Roboto"/>
                <a:ea typeface="+mn-ea"/>
                <a:cs typeface="+mn-cs"/>
              </a:rPr>
              <a:t>– </a:t>
            </a:r>
            <a:r>
              <a:rPr lang="ru-RU" sz="2200" cap="none" dirty="0">
                <a:solidFill>
                  <a:schemeClr val="bg2">
                    <a:lumMod val="75000"/>
                  </a:schemeClr>
                </a:solidFill>
                <a:latin typeface="Roboto"/>
                <a:ea typeface="+mn-ea"/>
                <a:cs typeface="+mn-cs"/>
              </a:rPr>
              <a:t>это инициатива, направленная на достижение двух ключевых </a:t>
            </a:r>
            <a:r>
              <a:rPr lang="ru-RU" sz="2200" cap="none" dirty="0" smtClean="0">
                <a:solidFill>
                  <a:schemeClr val="bg2">
                    <a:lumMod val="75000"/>
                  </a:schemeClr>
                </a:solidFill>
                <a:latin typeface="Roboto"/>
                <a:ea typeface="+mn-ea"/>
                <a:cs typeface="+mn-cs"/>
              </a:rPr>
              <a:t>задач: </a:t>
            </a:r>
            <a:r>
              <a:rPr lang="ru-RU" sz="2200" cap="none" dirty="0">
                <a:solidFill>
                  <a:schemeClr val="bg2">
                    <a:lumMod val="75000"/>
                  </a:schemeClr>
                </a:solidFill>
                <a:latin typeface="Roboto"/>
                <a:ea typeface="+mn-ea"/>
                <a:cs typeface="+mn-cs"/>
              </a:rPr>
              <a:t/>
            </a:r>
            <a:br>
              <a:rPr lang="ru-RU" sz="2200" cap="none" dirty="0">
                <a:solidFill>
                  <a:schemeClr val="bg2">
                    <a:lumMod val="75000"/>
                  </a:schemeClr>
                </a:solidFill>
                <a:latin typeface="Roboto"/>
                <a:ea typeface="+mn-ea"/>
                <a:cs typeface="+mn-cs"/>
              </a:rPr>
            </a:br>
            <a:r>
              <a:rPr lang="ru-RU" sz="2800" cap="none" dirty="0">
                <a:solidFill>
                  <a:schemeClr val="bg2">
                    <a:lumMod val="75000"/>
                  </a:schemeClr>
                </a:solidFill>
                <a:ea typeface="+mn-ea"/>
                <a:cs typeface="+mn-cs"/>
              </a:rPr>
              <a:t/>
            </a:r>
            <a:br>
              <a:rPr lang="ru-RU" sz="2800" cap="none" dirty="0">
                <a:solidFill>
                  <a:schemeClr val="bg2">
                    <a:lumMod val="75000"/>
                  </a:schemeClr>
                </a:solidFill>
                <a:ea typeface="+mn-ea"/>
                <a:cs typeface="+mn-cs"/>
              </a:rPr>
            </a:br>
            <a:endParaRPr lang="ru-RU" sz="4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>
              <a:latin typeface="Roboto"/>
            </a:endParaRPr>
          </a:p>
          <a:p>
            <a:endParaRPr lang="ru-RU" dirty="0">
              <a:latin typeface="Roboto"/>
            </a:endParaRPr>
          </a:p>
          <a:p>
            <a:endParaRPr lang="ru-RU" dirty="0" smtClean="0">
              <a:latin typeface="Roboto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915" y="2011680"/>
            <a:ext cx="5699044" cy="186014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2880" lvl="0" indent="-18288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FFFFFF"/>
              </a:buClr>
              <a:buFont typeface="Wingdings" pitchFamily="2" charset="2"/>
              <a:buChar char=""/>
            </a:pPr>
            <a:r>
              <a:rPr lang="ru-RU" dirty="0" smtClean="0">
                <a:solidFill>
                  <a:srgbClr val="0070C0"/>
                </a:solidFill>
                <a:latin typeface="Roboto"/>
              </a:rPr>
              <a:t>Первая – обеспечение </a:t>
            </a:r>
            <a:r>
              <a:rPr lang="ru-RU" dirty="0">
                <a:solidFill>
                  <a:srgbClr val="0070C0"/>
                </a:solidFill>
                <a:latin typeface="Roboto"/>
              </a:rPr>
              <a:t>глобальной конкурентоспособности российского образования и вхождение Российской Федерации в число 10 ведущих стран мира по качеству общего образования. </a:t>
            </a:r>
            <a:endParaRPr lang="ru-RU" dirty="0">
              <a:solidFill>
                <a:srgbClr val="0070C0"/>
              </a:solidFill>
              <a:latin typeface="Roboto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915" y="4067844"/>
            <a:ext cx="11209931" cy="204068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2880" lvl="0" indent="-18288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FFFFFF"/>
              </a:buClr>
              <a:buFont typeface="Wingdings" pitchFamily="2" charset="2"/>
              <a:buChar char=""/>
            </a:pPr>
            <a:r>
              <a:rPr lang="ru-RU" sz="1400" dirty="0">
                <a:solidFill>
                  <a:srgbClr val="0070C0"/>
                </a:solidFill>
                <a:latin typeface="Roboto"/>
              </a:rPr>
              <a:t>Национальный проект предполагает реализацию 4 основных направлений развития системы образования</a:t>
            </a:r>
            <a:r>
              <a:rPr lang="ru-RU" sz="1400" dirty="0" smtClean="0">
                <a:solidFill>
                  <a:srgbClr val="0070C0"/>
                </a:solidFill>
                <a:latin typeface="Roboto"/>
              </a:rPr>
              <a:t>:</a:t>
            </a:r>
          </a:p>
          <a:p>
            <a:pPr marL="182880" lvl="0" indent="-18288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FFFFFF"/>
              </a:buClr>
              <a:buFont typeface="Wingdings" pitchFamily="2" charset="2"/>
              <a:buChar char=""/>
            </a:pPr>
            <a:r>
              <a:rPr lang="ru-RU" sz="1400" dirty="0" smtClean="0">
                <a:solidFill>
                  <a:srgbClr val="0070C0"/>
                </a:solidFill>
                <a:latin typeface="Roboto"/>
              </a:rPr>
              <a:t>- обновление </a:t>
            </a:r>
            <a:r>
              <a:rPr lang="ru-RU" sz="1400" dirty="0">
                <a:solidFill>
                  <a:srgbClr val="0070C0"/>
                </a:solidFill>
                <a:latin typeface="Roboto"/>
              </a:rPr>
              <a:t>его содержания, </a:t>
            </a:r>
            <a:endParaRPr lang="ru-RU" sz="1400" dirty="0" smtClean="0">
              <a:solidFill>
                <a:srgbClr val="0070C0"/>
              </a:solidFill>
              <a:latin typeface="Roboto"/>
            </a:endParaRPr>
          </a:p>
          <a:p>
            <a:pPr marL="182880" lvl="0" indent="-18288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FFFFFF"/>
              </a:buClr>
              <a:buFont typeface="Wingdings" pitchFamily="2" charset="2"/>
              <a:buChar char=""/>
            </a:pPr>
            <a:r>
              <a:rPr lang="ru-RU" sz="1400" dirty="0" smtClean="0">
                <a:solidFill>
                  <a:srgbClr val="0070C0"/>
                </a:solidFill>
                <a:latin typeface="Roboto"/>
              </a:rPr>
              <a:t>- создание </a:t>
            </a:r>
            <a:r>
              <a:rPr lang="ru-RU" sz="1400" dirty="0">
                <a:solidFill>
                  <a:srgbClr val="0070C0"/>
                </a:solidFill>
                <a:latin typeface="Roboto"/>
              </a:rPr>
              <a:t>необходимой современной инфраструктуры, </a:t>
            </a:r>
            <a:endParaRPr lang="ru-RU" sz="1400" dirty="0" smtClean="0">
              <a:solidFill>
                <a:srgbClr val="0070C0"/>
              </a:solidFill>
              <a:latin typeface="Roboto"/>
            </a:endParaRPr>
          </a:p>
          <a:p>
            <a:pPr marL="182880" lvl="0" indent="-18288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FFFFFF"/>
              </a:buClr>
              <a:buFont typeface="Wingdings" pitchFamily="2" charset="2"/>
              <a:buChar char=""/>
            </a:pPr>
            <a:r>
              <a:rPr lang="ru-RU" sz="1400" dirty="0" smtClean="0">
                <a:solidFill>
                  <a:srgbClr val="0070C0"/>
                </a:solidFill>
                <a:latin typeface="Roboto"/>
              </a:rPr>
              <a:t>-  подготовка </a:t>
            </a:r>
            <a:r>
              <a:rPr lang="ru-RU" sz="1400" dirty="0">
                <a:solidFill>
                  <a:srgbClr val="0070C0"/>
                </a:solidFill>
                <a:latin typeface="Roboto"/>
              </a:rPr>
              <a:t>соответствующих профессиональных кадров, их переподготовка и повышение квалификации, </a:t>
            </a:r>
            <a:endParaRPr lang="ru-RU" sz="1400" dirty="0" smtClean="0">
              <a:solidFill>
                <a:srgbClr val="0070C0"/>
              </a:solidFill>
              <a:latin typeface="Roboto"/>
            </a:endParaRPr>
          </a:p>
          <a:p>
            <a:pPr marL="182880" lvl="0" indent="-18288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FFFFFF"/>
              </a:buClr>
              <a:buFont typeface="Wingdings" pitchFamily="2" charset="2"/>
              <a:buChar char=""/>
            </a:pPr>
            <a:r>
              <a:rPr lang="ru-RU" sz="1400" dirty="0" smtClean="0">
                <a:solidFill>
                  <a:srgbClr val="0070C0"/>
                </a:solidFill>
                <a:latin typeface="Roboto"/>
              </a:rPr>
              <a:t>- а </a:t>
            </a:r>
            <a:r>
              <a:rPr lang="ru-RU" sz="1400" dirty="0">
                <a:solidFill>
                  <a:srgbClr val="0070C0"/>
                </a:solidFill>
                <a:latin typeface="Roboto"/>
              </a:rPr>
              <a:t>также создание наиболее эффективных механизмов управления этой сферой.</a:t>
            </a:r>
            <a:endParaRPr lang="ru-RU" sz="1400" dirty="0">
              <a:solidFill>
                <a:srgbClr val="0070C0"/>
              </a:solidFill>
              <a:latin typeface="Roboto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00653" y="6085798"/>
            <a:ext cx="6975231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FFFFFF"/>
              </a:buClr>
            </a:pPr>
            <a:r>
              <a:rPr lang="ru-RU" sz="2200" dirty="0">
                <a:solidFill>
                  <a:srgbClr val="FFFFFF"/>
                </a:solidFill>
                <a:latin typeface="Roboto"/>
              </a:rPr>
              <a:t>Сроки реализации: 01.01.2019 - 31.12.2024</a:t>
            </a:r>
            <a:endParaRPr lang="ru-RU" sz="2200" dirty="0">
              <a:solidFill>
                <a:srgbClr val="FFFFFF"/>
              </a:solidFill>
              <a:latin typeface="Roboto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16161" y="2011680"/>
            <a:ext cx="5512777" cy="183742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2880" lvl="0" indent="-18288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FFFFFF"/>
              </a:buClr>
              <a:buFont typeface="Wingdings" pitchFamily="2" charset="2"/>
              <a:buChar char=""/>
            </a:pPr>
            <a:r>
              <a:rPr lang="ru-RU" dirty="0" smtClean="0">
                <a:solidFill>
                  <a:srgbClr val="0070C0"/>
                </a:solidFill>
                <a:latin typeface="Roboto"/>
              </a:rPr>
              <a:t>Вторая </a:t>
            </a:r>
            <a:r>
              <a:rPr lang="ru-RU" dirty="0">
                <a:solidFill>
                  <a:srgbClr val="0070C0"/>
                </a:solidFill>
                <a:latin typeface="Roboto"/>
              </a:rPr>
              <a:t>– воспитание гармонично развитой и социально ответственной личности на основе духовно-нравственных ценностей народов Российской Федерации, исторических и национально-культурных традиций.</a:t>
            </a:r>
            <a:endParaRPr lang="ru-RU" dirty="0">
              <a:solidFill>
                <a:srgbClr val="0070C0"/>
              </a:solidFill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133369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377570"/>
          </a:xfrm>
        </p:spPr>
        <p:txBody>
          <a:bodyPr>
            <a:normAutofit/>
          </a:bodyPr>
          <a:lstStyle/>
          <a:p>
            <a:pPr lvl="0" algn="ctr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</a:pPr>
            <a:r>
              <a:rPr lang="ru-RU" sz="2000" cap="none" dirty="0">
                <a:solidFill>
                  <a:srgbClr val="0070C0"/>
                </a:solidFill>
                <a:latin typeface="Cambria" panose="02040503050406030204" pitchFamily="18" charset="0"/>
                <a:ea typeface="+mn-ea"/>
                <a:cs typeface="+mn-cs"/>
                <a:hlinkClick r:id="rId2" action="ppaction://hlinkfile"/>
              </a:rPr>
              <a:t>Федеральный проект «Поддержка семей, имеющих детей</a:t>
            </a:r>
            <a:r>
              <a:rPr lang="ru-RU" sz="2000" cap="none" dirty="0" smtClean="0">
                <a:solidFill>
                  <a:srgbClr val="0070C0"/>
                </a:solidFill>
                <a:latin typeface="Cambria" panose="02040503050406030204" pitchFamily="18" charset="0"/>
                <a:ea typeface="+mn-ea"/>
                <a:cs typeface="+mn-cs"/>
                <a:hlinkClick r:id="rId2" action="ppaction://hlinkfile"/>
              </a:rPr>
              <a:t>»</a:t>
            </a:r>
            <a:br>
              <a:rPr lang="ru-RU" sz="2000" cap="none" dirty="0" smtClean="0">
                <a:solidFill>
                  <a:srgbClr val="0070C0"/>
                </a:solidFill>
                <a:latin typeface="Cambria" panose="02040503050406030204" pitchFamily="18" charset="0"/>
                <a:ea typeface="+mn-ea"/>
                <a:cs typeface="+mn-cs"/>
                <a:hlinkClick r:id="rId2" action="ppaction://hlinkfile"/>
              </a:rPr>
            </a:br>
            <a:r>
              <a:rPr lang="ru-RU" sz="2000" cap="none" dirty="0" smtClean="0">
                <a:solidFill>
                  <a:srgbClr val="0070C0"/>
                </a:solidFill>
                <a:latin typeface="Cambria" panose="02040503050406030204" pitchFamily="18" charset="0"/>
                <a:ea typeface="+mn-ea"/>
                <a:cs typeface="+mn-cs"/>
                <a:hlinkClick r:id="rId2" action="ppaction://hlinkfile"/>
              </a:rPr>
              <a:t/>
            </a:r>
            <a:br>
              <a:rPr lang="ru-RU" sz="2000" cap="none" dirty="0" smtClean="0">
                <a:solidFill>
                  <a:srgbClr val="0070C0"/>
                </a:solidFill>
                <a:latin typeface="Cambria" panose="02040503050406030204" pitchFamily="18" charset="0"/>
                <a:ea typeface="+mn-ea"/>
                <a:cs typeface="+mn-cs"/>
                <a:hlinkClick r:id="rId2" action="ppaction://hlinkfile"/>
              </a:rPr>
            </a:br>
            <a:r>
              <a:rPr lang="ru-RU" sz="1200" dirty="0" smtClean="0">
                <a:solidFill>
                  <a:srgbClr val="0070C0"/>
                </a:solidFill>
                <a:hlinkClick r:id="rId2" action="ppaction://hlinkfile"/>
              </a:rPr>
              <a:t>(утвержден протоколом </a:t>
            </a:r>
            <a:r>
              <a:rPr lang="ru-RU" sz="1200" dirty="0">
                <a:solidFill>
                  <a:srgbClr val="0070C0"/>
                </a:solidFill>
                <a:hlinkClick r:id="rId2" action="ppaction://hlinkfile"/>
              </a:rPr>
              <a:t>заседания проектного комитета по национальному проекту "Образование" </a:t>
            </a:r>
            <a:r>
              <a:rPr lang="ru-RU" sz="1200" dirty="0" smtClean="0">
                <a:solidFill>
                  <a:srgbClr val="0070C0"/>
                </a:solidFill>
                <a:hlinkClick r:id="rId2" action="ppaction://hlinkfile"/>
              </a:rPr>
              <a:t/>
            </a:r>
            <a:br>
              <a:rPr lang="ru-RU" sz="1200" dirty="0" smtClean="0">
                <a:solidFill>
                  <a:srgbClr val="0070C0"/>
                </a:solidFill>
                <a:hlinkClick r:id="rId2" action="ppaction://hlinkfile"/>
              </a:rPr>
            </a:br>
            <a:r>
              <a:rPr lang="ru-RU" sz="1200" dirty="0" smtClean="0">
                <a:solidFill>
                  <a:srgbClr val="0070C0"/>
                </a:solidFill>
                <a:hlinkClick r:id="rId2" action="ppaction://hlinkfile"/>
              </a:rPr>
              <a:t>от </a:t>
            </a:r>
            <a:r>
              <a:rPr lang="ru-RU" sz="1200" dirty="0">
                <a:solidFill>
                  <a:srgbClr val="0070C0"/>
                </a:solidFill>
                <a:hlinkClick r:id="rId2" action="ppaction://hlinkfile"/>
              </a:rPr>
              <a:t>07 декабря 2018 г. № 3</a:t>
            </a:r>
            <a:r>
              <a:rPr lang="ru-RU" sz="1200" cap="none" dirty="0" smtClean="0">
                <a:solidFill>
                  <a:srgbClr val="0070C0"/>
                </a:solidFill>
                <a:latin typeface="Cambria" panose="02040503050406030204" pitchFamily="18" charset="0"/>
                <a:ea typeface="+mn-ea"/>
                <a:cs typeface="+mn-cs"/>
                <a:hlinkClick r:id="rId2" action="ppaction://hlinkfile"/>
              </a:rPr>
              <a:t> )</a:t>
            </a:r>
            <a:r>
              <a:rPr lang="ru-RU" sz="1200" cap="none" dirty="0" smtClean="0">
                <a:solidFill>
                  <a:schemeClr val="bg2">
                    <a:lumMod val="50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  <a:t/>
            </a:r>
            <a:br>
              <a:rPr lang="ru-RU" sz="1200" cap="none" dirty="0" smtClean="0">
                <a:solidFill>
                  <a:schemeClr val="bg2">
                    <a:lumMod val="50000"/>
                  </a:schemeClr>
                </a:solidFill>
                <a:latin typeface="Cambria" panose="02040503050406030204" pitchFamily="18" charset="0"/>
                <a:ea typeface="+mn-ea"/>
                <a:cs typeface="+mn-cs"/>
              </a:rPr>
            </a:br>
            <a:endParaRPr lang="ru-RU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>
              <a:buClr>
                <a:srgbClr val="FFFFFF"/>
              </a:buClr>
            </a:pPr>
            <a:r>
              <a:rPr lang="ru-RU" sz="1800" b="1" dirty="0">
                <a:solidFill>
                  <a:schemeClr val="bg2">
                    <a:lumMod val="75000"/>
                  </a:schemeClr>
                </a:solidFill>
                <a:latin typeface="Roboto"/>
              </a:rPr>
              <a:t>Задача проекта:</a:t>
            </a:r>
            <a:endParaRPr lang="ru-RU" sz="1800" dirty="0">
              <a:solidFill>
                <a:schemeClr val="bg2">
                  <a:lumMod val="75000"/>
                </a:schemeClr>
              </a:solidFill>
              <a:latin typeface="Roboto"/>
            </a:endParaRPr>
          </a:p>
          <a:p>
            <a:pPr lvl="0">
              <a:buClr>
                <a:srgbClr val="FFFFFF"/>
              </a:buClr>
            </a:pPr>
            <a:r>
              <a:rPr lang="ru-RU" sz="1800" dirty="0">
                <a:solidFill>
                  <a:schemeClr val="bg2">
                    <a:lumMod val="75000"/>
                  </a:schemeClr>
                </a:solidFill>
                <a:latin typeface="Roboto"/>
              </a:rPr>
              <a:t>создание условий для раннего развития детей в возрасте до трех лет и реализация программ психолого-педагогической, методической и консультативной помощи родителям детей, получающих дошкольное образование в семье.</a:t>
            </a:r>
          </a:p>
          <a:p>
            <a:pPr lvl="0">
              <a:buClr>
                <a:srgbClr val="FFFFFF"/>
              </a:buClr>
            </a:pPr>
            <a:r>
              <a:rPr lang="ru-RU" sz="1800" b="1" dirty="0">
                <a:solidFill>
                  <a:schemeClr val="bg2">
                    <a:lumMod val="75000"/>
                  </a:schemeClr>
                </a:solidFill>
                <a:latin typeface="Roboto"/>
              </a:rPr>
              <a:t>Главные цифры проекта (к 2024 году):</a:t>
            </a:r>
            <a:endParaRPr lang="ru-RU" sz="1800" dirty="0">
              <a:solidFill>
                <a:schemeClr val="bg2">
                  <a:lumMod val="75000"/>
                </a:schemeClr>
              </a:solidFill>
              <a:latin typeface="Roboto"/>
            </a:endParaRPr>
          </a:p>
          <a:p>
            <a:pPr lvl="0">
              <a:buClr>
                <a:srgbClr val="FFFFFF"/>
              </a:buClr>
            </a:pPr>
            <a:r>
              <a:rPr lang="ru-RU" sz="1800" dirty="0">
                <a:solidFill>
                  <a:schemeClr val="bg2">
                    <a:lumMod val="75000"/>
                  </a:schemeClr>
                </a:solidFill>
                <a:latin typeface="Roboto"/>
              </a:rPr>
              <a:t>оказание не менее 20 млн услуг психолого-педагогической, методической и консультативной помощи родителям, а также гражданам, желающим принять на воспитание в свои семьи детей, оставшихся без попечения родителей во всех субъектах России.</a:t>
            </a:r>
          </a:p>
          <a:p>
            <a:pPr lvl="0">
              <a:buClr>
                <a:srgbClr val="FFFFFF"/>
              </a:buClr>
            </a:pPr>
            <a:r>
              <a:rPr lang="ru-RU" sz="1800" b="1" dirty="0">
                <a:solidFill>
                  <a:schemeClr val="bg2">
                    <a:lumMod val="75000"/>
                  </a:schemeClr>
                </a:solidFill>
                <a:latin typeface="Roboto"/>
              </a:rPr>
              <a:t>Общий бюджет проекта:</a:t>
            </a:r>
            <a:endParaRPr lang="ru-RU" sz="1800" dirty="0">
              <a:solidFill>
                <a:schemeClr val="bg2">
                  <a:lumMod val="75000"/>
                </a:schemeClr>
              </a:solidFill>
              <a:latin typeface="Roboto"/>
            </a:endParaRPr>
          </a:p>
          <a:p>
            <a:pPr lvl="0">
              <a:buClr>
                <a:srgbClr val="FFFFFF"/>
              </a:buClr>
            </a:pPr>
            <a:r>
              <a:rPr lang="ru-RU" sz="1800" dirty="0">
                <a:solidFill>
                  <a:schemeClr val="bg2">
                    <a:lumMod val="75000"/>
                  </a:schemeClr>
                </a:solidFill>
                <a:latin typeface="Roboto"/>
              </a:rPr>
              <a:t>более 8,5 млрд рублей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6514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5462" y="284176"/>
            <a:ext cx="11192607" cy="15087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>
                <a:latin typeface="Cambria" panose="02040503050406030204" pitchFamily="18" charset="0"/>
                <a:hlinkClick r:id="rId2" action="ppaction://hlinkfile"/>
              </a:rPr>
              <a:t>Распоряжение № Р-26 от 1 марта 2019 </a:t>
            </a:r>
            <a:r>
              <a:rPr lang="ru-RU" sz="2000" dirty="0" smtClean="0">
                <a:latin typeface="Cambria" panose="02040503050406030204" pitchFamily="18" charset="0"/>
                <a:hlinkClick r:id="rId2" action="ppaction://hlinkfile"/>
              </a:rPr>
              <a:t>г. </a:t>
            </a:r>
            <a:br>
              <a:rPr lang="ru-RU" sz="2000" dirty="0" smtClean="0">
                <a:latin typeface="Cambria" panose="02040503050406030204" pitchFamily="18" charset="0"/>
                <a:hlinkClick r:id="rId2" action="ppaction://hlinkfile"/>
              </a:rPr>
            </a:br>
            <a:r>
              <a:rPr lang="ru-RU" sz="2000" dirty="0" smtClean="0">
                <a:latin typeface="Cambria" panose="02040503050406030204" pitchFamily="18" charset="0"/>
                <a:hlinkClick r:id="rId2" action="ppaction://hlinkfile"/>
              </a:rPr>
              <a:t>«</a:t>
            </a:r>
            <a:r>
              <a:rPr lang="ru-RU" sz="2000" dirty="0">
                <a:latin typeface="Cambria" panose="02040503050406030204" pitchFamily="18" charset="0"/>
                <a:hlinkClick r:id="rId2" action="ppaction://hlinkfile"/>
              </a:rPr>
              <a:t>Об утверждении методических рекомендаций по организации процесса оказания психолого-педагогической, методической и консультативной помощи родителям (законным представителям) детей, а также гражданам, желающим принять на воспитание в свои семьи детей, оставшихся без попечения родителей»</a:t>
            </a:r>
            <a:r>
              <a:rPr lang="ru-RU" sz="2400" dirty="0">
                <a:latin typeface="Cambria" panose="02040503050406030204" pitchFamily="18" charset="0"/>
                <a:hlinkClick r:id="rId2" action="ppaction://hlinkfile"/>
              </a:rPr>
              <a:t/>
            </a:r>
            <a:br>
              <a:rPr lang="ru-RU" sz="2400" dirty="0">
                <a:latin typeface="Cambria" panose="02040503050406030204" pitchFamily="18" charset="0"/>
                <a:hlinkClick r:id="rId2" action="ppaction://hlinkfile"/>
              </a:rPr>
            </a:br>
            <a:endParaRPr lang="ru-RU" sz="2400" dirty="0">
              <a:latin typeface="Cambria" panose="020405030504060302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852" y="1870820"/>
            <a:ext cx="2914141" cy="4206605"/>
          </a:xfrm>
          <a:prstGeom prst="rect">
            <a:avLst/>
          </a:prstGeom>
        </p:spPr>
      </p:pic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3435650" y="1942960"/>
            <a:ext cx="4086225" cy="914400"/>
          </a:xfrm>
          <a:prstGeom prst="round2Diag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Услуги психолого-педагогической, методической и консультативной помощи</a:t>
            </a:r>
            <a:endParaRPr lang="ru-RU" dirty="0"/>
          </a:p>
        </p:txBody>
      </p:sp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3435647" y="3149041"/>
            <a:ext cx="4086225" cy="914400"/>
          </a:xfrm>
          <a:prstGeom prst="round2Diag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Федеральный портал информационно-просветительской поддержки родителей</a:t>
            </a:r>
            <a:endParaRPr lang="ru-RU" dirty="0"/>
          </a:p>
        </p:txBody>
      </p:sp>
      <p:sp>
        <p:nvSpPr>
          <p:cNvPr id="16" name="Прямоугольник с двумя скругленными противолежащими углами 15"/>
          <p:cNvSpPr/>
          <p:nvPr/>
        </p:nvSpPr>
        <p:spPr>
          <a:xfrm>
            <a:off x="3435647" y="4355122"/>
            <a:ext cx="4086225" cy="914400"/>
          </a:xfrm>
          <a:prstGeom prst="round2Diag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Получатель услуги</a:t>
            </a:r>
            <a:endParaRPr lang="ru-RU" dirty="0"/>
          </a:p>
        </p:txBody>
      </p:sp>
      <p:sp>
        <p:nvSpPr>
          <p:cNvPr id="17" name="Прямоугольник с двумя скругленными противолежащими углами 16"/>
          <p:cNvSpPr/>
          <p:nvPr/>
        </p:nvSpPr>
        <p:spPr>
          <a:xfrm>
            <a:off x="3435648" y="5620225"/>
            <a:ext cx="4086225" cy="914400"/>
          </a:xfrm>
          <a:prstGeom prst="round2Diag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Служба оказания психолого-педагогической, методической и консультативной помощи</a:t>
            </a:r>
            <a:endParaRPr lang="ru-RU" dirty="0"/>
          </a:p>
        </p:txBody>
      </p:sp>
      <p:sp>
        <p:nvSpPr>
          <p:cNvPr id="18" name="Прямоугольник с двумя скругленными противолежащими углами 17"/>
          <p:cNvSpPr/>
          <p:nvPr/>
        </p:nvSpPr>
        <p:spPr>
          <a:xfrm>
            <a:off x="7955207" y="2016096"/>
            <a:ext cx="4086225" cy="914400"/>
          </a:xfrm>
          <a:prstGeom prst="round2Diag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Специалист службы</a:t>
            </a:r>
            <a:endParaRPr lang="ru-RU" dirty="0"/>
          </a:p>
        </p:txBody>
      </p:sp>
      <p:sp>
        <p:nvSpPr>
          <p:cNvPr id="19" name="Овал 18"/>
          <p:cNvSpPr/>
          <p:nvPr/>
        </p:nvSpPr>
        <p:spPr>
          <a:xfrm>
            <a:off x="10388844" y="3293762"/>
            <a:ext cx="1419225" cy="136072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Дистанционная консультация</a:t>
            </a:r>
            <a:endParaRPr lang="ru-RU" sz="1400" dirty="0"/>
          </a:p>
        </p:txBody>
      </p:sp>
      <p:sp>
        <p:nvSpPr>
          <p:cNvPr id="20" name="Овал 19"/>
          <p:cNvSpPr/>
          <p:nvPr/>
        </p:nvSpPr>
        <p:spPr>
          <a:xfrm>
            <a:off x="9174406" y="4654482"/>
            <a:ext cx="1419225" cy="136072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Выездная консультация</a:t>
            </a:r>
            <a:endParaRPr lang="ru-RU" sz="1400" dirty="0"/>
          </a:p>
        </p:txBody>
      </p:sp>
      <p:sp>
        <p:nvSpPr>
          <p:cNvPr id="21" name="Овал 20"/>
          <p:cNvSpPr/>
          <p:nvPr/>
        </p:nvSpPr>
        <p:spPr>
          <a:xfrm>
            <a:off x="8147538" y="3216874"/>
            <a:ext cx="1419225" cy="136072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Очная консультация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79252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8344" y="712335"/>
            <a:ext cx="9784080" cy="69481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региональные НПА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4694" y="2011679"/>
            <a:ext cx="11280530" cy="4696851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Tx/>
              <a:buChar char="-"/>
            </a:pPr>
            <a:endParaRPr lang="ru-RU" sz="1800" dirty="0" smtClean="0">
              <a:solidFill>
                <a:srgbClr val="0070C0"/>
              </a:solidFill>
            </a:endParaRPr>
          </a:p>
          <a:p>
            <a:pPr>
              <a:buFontTx/>
              <a:buChar char="-"/>
            </a:pPr>
            <a:r>
              <a:rPr lang="ru-RU" sz="1800" dirty="0" smtClean="0">
                <a:solidFill>
                  <a:srgbClr val="0070C0"/>
                </a:solidFill>
              </a:rPr>
              <a:t>                                                 </a:t>
            </a:r>
            <a:endParaRPr lang="ru-RU" sz="1800" dirty="0" smtClean="0">
              <a:solidFill>
                <a:srgbClr val="0070C0"/>
              </a:solidFill>
              <a:latin typeface="Cambria" panose="02040503050406030204" pitchFamily="18" charset="0"/>
            </a:endParaRPr>
          </a:p>
          <a:p>
            <a:pPr>
              <a:buFontTx/>
              <a:buChar char="-"/>
            </a:pPr>
            <a:endParaRPr lang="ru-RU" sz="1800" dirty="0" smtClean="0">
              <a:solidFill>
                <a:srgbClr val="0070C0"/>
              </a:solidFill>
              <a:latin typeface="Cambria" panose="02040503050406030204" pitchFamily="18" charset="0"/>
            </a:endParaRPr>
          </a:p>
          <a:p>
            <a:pPr>
              <a:buFontTx/>
              <a:buChar char="-"/>
            </a:pPr>
            <a:endParaRPr lang="ru-RU" sz="1800" dirty="0" smtClean="0">
              <a:solidFill>
                <a:srgbClr val="0070C0"/>
              </a:solidFill>
              <a:latin typeface="Cambria" panose="02040503050406030204" pitchFamily="18" charset="0"/>
            </a:endParaRPr>
          </a:p>
          <a:p>
            <a:pPr algn="just">
              <a:buFontTx/>
              <a:buChar char="-"/>
            </a:pPr>
            <a:endParaRPr lang="ru-RU" sz="1800" dirty="0" smtClean="0">
              <a:solidFill>
                <a:schemeClr val="bg2"/>
              </a:solidFill>
              <a:latin typeface="Cambria" panose="02040503050406030204" pitchFamily="18" charset="0"/>
            </a:endParaRPr>
          </a:p>
          <a:p>
            <a:pPr algn="just">
              <a:buFontTx/>
              <a:buChar char="-"/>
            </a:pPr>
            <a:endParaRPr lang="ru-RU" sz="1800" dirty="0" smtClean="0">
              <a:solidFill>
                <a:schemeClr val="bg2"/>
              </a:solidFill>
              <a:latin typeface="Cambria" panose="02040503050406030204" pitchFamily="18" charset="0"/>
            </a:endParaRPr>
          </a:p>
          <a:p>
            <a:pPr algn="just">
              <a:buFontTx/>
              <a:buChar char="-"/>
            </a:pPr>
            <a:endParaRPr lang="ru-RU" sz="1800" dirty="0" smtClean="0">
              <a:solidFill>
                <a:schemeClr val="bg2"/>
              </a:solidFill>
              <a:latin typeface="Cambria" panose="02040503050406030204" pitchFamily="18" charset="0"/>
            </a:endParaRPr>
          </a:p>
          <a:p>
            <a:pPr algn="just">
              <a:buFontTx/>
              <a:buChar char="-"/>
            </a:pPr>
            <a:r>
              <a:rPr lang="ru-RU" sz="1800" dirty="0" smtClean="0">
                <a:solidFill>
                  <a:schemeClr val="bg2"/>
                </a:solidFill>
                <a:latin typeface="Cambria" panose="02040503050406030204" pitchFamily="18" charset="0"/>
              </a:rPr>
              <a:t> </a:t>
            </a:r>
            <a:endParaRPr lang="ru-RU" sz="1600" u="sng" dirty="0"/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2942667" y="2023403"/>
            <a:ext cx="8639598" cy="1361788"/>
          </a:xfrm>
          <a:prstGeom prst="round2Diag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FFFFFF"/>
              </a:buClr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 </a:t>
            </a:r>
            <a:r>
              <a:rPr lang="ru-RU" sz="1600" dirty="0" smtClean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  <a:hlinkClick r:id="rId2" action="ppaction://hlinkfile"/>
              </a:rPr>
              <a:t>Паспорт регионального проекта </a:t>
            </a:r>
            <a:r>
              <a:rPr lang="ru-RU" sz="1600" dirty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  <a:hlinkClick r:id="rId2" action="ppaction://hlinkfile"/>
              </a:rPr>
              <a:t>«Поддержка семей, имеющих детей</a:t>
            </a:r>
            <a:r>
              <a:rPr lang="ru-RU" sz="1600" dirty="0" smtClean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  <a:hlinkClick r:id="rId2" action="ppaction://hlinkfile"/>
              </a:rPr>
              <a:t>», утвержденный протоколом заседания Проектного комитета по реализации на территории Республики Тыва национальных проектов «Образование», «Наука» от 25 декабря 2018 г. № 1-ПК-НПО/2018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195" y="180460"/>
            <a:ext cx="2766142" cy="1842942"/>
          </a:xfrm>
          <a:prstGeom prst="rect">
            <a:avLst/>
          </a:prstGeom>
        </p:spPr>
      </p:pic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1905000" y="3630308"/>
            <a:ext cx="9677265" cy="1483072"/>
          </a:xfrm>
          <a:prstGeom prst="round2Diag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FFFFFF"/>
              </a:buClr>
            </a:pPr>
            <a:r>
              <a:rPr lang="ru-RU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ru-RU" sz="1600" dirty="0">
                <a:solidFill>
                  <a:srgbClr val="0070C0"/>
                </a:solidFill>
                <a:latin typeface="Cambria" panose="02040503050406030204" pitchFamily="18" charset="0"/>
                <a:hlinkClick r:id="rId4" action="ppaction://hlinkfile"/>
              </a:rPr>
              <a:t>Приказ Министерства образования и науки Республики Тыва от 20.06.2019г    № 940-l  «Об организации работы по созданию региональной службы оказания услуг психолого-педагогической, методической и консультативной помощи родителям (законным представителям) детей и гражданам, желающим принять на воспитание в свою семью детей, оставшихся без попечения родителей</a:t>
            </a:r>
            <a:r>
              <a:rPr lang="ru-RU" sz="1600" dirty="0" smtClean="0">
                <a:solidFill>
                  <a:srgbClr val="0070C0"/>
                </a:solidFill>
                <a:latin typeface="Cambria" panose="02040503050406030204" pitchFamily="18" charset="0"/>
                <a:hlinkClick r:id="rId4" action="ppaction://hlinkfile"/>
              </a:rPr>
              <a:t>»</a:t>
            </a:r>
            <a:endParaRPr lang="ru-RU" sz="16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1049962" y="5232445"/>
            <a:ext cx="10532303" cy="1357020"/>
          </a:xfrm>
          <a:prstGeom prst="round2Diag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FFFFFF"/>
              </a:buClr>
            </a:pPr>
            <a:r>
              <a:rPr lang="ru-RU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ru-RU" sz="1600" dirty="0" smtClean="0">
                <a:solidFill>
                  <a:srgbClr val="0070C0"/>
                </a:solidFill>
                <a:latin typeface="Cambria" panose="02040503050406030204" pitchFamily="18" charset="0"/>
                <a:hlinkClick r:id="rId5" action="ppaction://hlinkfile"/>
              </a:rPr>
              <a:t>Приказ Министерства образования и науки Республики Тыва от  20.06.2019г   № 941-д «Об утверждении перечня организаций, предоставляющих услуги психолого-педагогической, методической и консультативной помощи родителям (законным представителям) детей, а также  гражданам, желающим принять на воспитание в свои семьи детей, оставшихся без попечения родителей»</a:t>
            </a:r>
            <a:endParaRPr lang="ru-RU" sz="1600" dirty="0" smtClean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53747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93594" y="602684"/>
            <a:ext cx="8807856" cy="69481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региональные НПА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4694" y="2011679"/>
            <a:ext cx="11280530" cy="4696851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Tx/>
              <a:buChar char="-"/>
            </a:pPr>
            <a:endParaRPr lang="ru-RU" sz="1800" dirty="0" smtClean="0">
              <a:solidFill>
                <a:srgbClr val="0070C0"/>
              </a:solidFill>
            </a:endParaRPr>
          </a:p>
          <a:p>
            <a:pPr>
              <a:buFontTx/>
              <a:buChar char="-"/>
            </a:pPr>
            <a:r>
              <a:rPr lang="ru-RU" sz="1800" dirty="0" smtClean="0">
                <a:solidFill>
                  <a:srgbClr val="0070C0"/>
                </a:solidFill>
              </a:rPr>
              <a:t>                                                 </a:t>
            </a:r>
            <a:endParaRPr lang="ru-RU" sz="1800" dirty="0" smtClean="0">
              <a:solidFill>
                <a:srgbClr val="0070C0"/>
              </a:solidFill>
              <a:latin typeface="Cambria" panose="02040503050406030204" pitchFamily="18" charset="0"/>
            </a:endParaRPr>
          </a:p>
          <a:p>
            <a:pPr>
              <a:buFontTx/>
              <a:buChar char="-"/>
            </a:pPr>
            <a:endParaRPr lang="ru-RU" sz="1800" dirty="0" smtClean="0">
              <a:solidFill>
                <a:srgbClr val="0070C0"/>
              </a:solidFill>
              <a:latin typeface="Cambria" panose="02040503050406030204" pitchFamily="18" charset="0"/>
            </a:endParaRPr>
          </a:p>
          <a:p>
            <a:pPr>
              <a:buFontTx/>
              <a:buChar char="-"/>
            </a:pPr>
            <a:endParaRPr lang="ru-RU" sz="1800" dirty="0" smtClean="0">
              <a:solidFill>
                <a:srgbClr val="0070C0"/>
              </a:solidFill>
              <a:latin typeface="Cambria" panose="02040503050406030204" pitchFamily="18" charset="0"/>
            </a:endParaRPr>
          </a:p>
          <a:p>
            <a:pPr algn="just">
              <a:buFontTx/>
              <a:buChar char="-"/>
            </a:pPr>
            <a:endParaRPr lang="ru-RU" sz="1800" dirty="0" smtClean="0">
              <a:solidFill>
                <a:schemeClr val="bg2"/>
              </a:solidFill>
              <a:latin typeface="Cambria" panose="02040503050406030204" pitchFamily="18" charset="0"/>
            </a:endParaRPr>
          </a:p>
          <a:p>
            <a:pPr algn="just">
              <a:buFontTx/>
              <a:buChar char="-"/>
            </a:pPr>
            <a:endParaRPr lang="ru-RU" sz="1800" dirty="0" smtClean="0">
              <a:solidFill>
                <a:schemeClr val="bg2"/>
              </a:solidFill>
              <a:latin typeface="Cambria" panose="02040503050406030204" pitchFamily="18" charset="0"/>
            </a:endParaRPr>
          </a:p>
          <a:p>
            <a:pPr algn="just">
              <a:buFontTx/>
              <a:buChar char="-"/>
            </a:pPr>
            <a:endParaRPr lang="ru-RU" sz="1800" dirty="0" smtClean="0">
              <a:solidFill>
                <a:schemeClr val="bg2"/>
              </a:solidFill>
              <a:latin typeface="Cambria" panose="02040503050406030204" pitchFamily="18" charset="0"/>
            </a:endParaRPr>
          </a:p>
          <a:p>
            <a:pPr algn="just">
              <a:buFontTx/>
              <a:buChar char="-"/>
            </a:pPr>
            <a:r>
              <a:rPr lang="ru-RU" sz="1800" dirty="0" smtClean="0">
                <a:solidFill>
                  <a:schemeClr val="bg2"/>
                </a:solidFill>
                <a:latin typeface="Cambria" panose="02040503050406030204" pitchFamily="18" charset="0"/>
              </a:rPr>
              <a:t> </a:t>
            </a:r>
            <a:endParaRPr lang="ru-RU" sz="1600" u="sng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195" y="180460"/>
            <a:ext cx="2766142" cy="1842942"/>
          </a:xfrm>
          <a:prstGeom prst="rect">
            <a:avLst/>
          </a:prstGeom>
        </p:spPr>
      </p:pic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1957387" y="2052689"/>
            <a:ext cx="9968336" cy="1221629"/>
          </a:xfrm>
          <a:prstGeom prst="round2Diag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  <a:hlinkClick r:id="rId3" action="ppaction://hlinkfile"/>
              </a:rPr>
              <a:t>Приказ Министерства образования и науки Республики Тыва от  28.03.2019г № 458-д «Об утверждении перечня услуг психолого-педагогической, методической и консультативной помощи родителям (законным представителям) детей, а также гражданам, желающим принять на воспитание в свои семьи детей, оставшихся без попечения родителей»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  <p:sp>
        <p:nvSpPr>
          <p:cNvPr id="16" name="Прямоугольник с двумя скругленными противолежащими углами 15"/>
          <p:cNvSpPr/>
          <p:nvPr/>
        </p:nvSpPr>
        <p:spPr>
          <a:xfrm>
            <a:off x="866775" y="3388461"/>
            <a:ext cx="11058948" cy="1593270"/>
          </a:xfrm>
          <a:prstGeom prst="round2Diag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  <a:hlinkClick r:id="rId4" action="ppaction://hlinkfile"/>
              </a:rPr>
              <a:t>Приказ Министерства образования и науки Республики Тыва от  25.06.2019г № 963-д «Об утверждении Порядка предоставления родителям (законным представителям несовершеннолетних обучающихся, обеспечивающим получение детьми дошкольного образования в форме семейного образования  методической, психолого-педагогической, диагностической и консультативной помощи, в том числе в дошкольных образовательных организациях  и в общеобразовательных организациях, если в них созданы соответствующие консультационные службы на 2019-2024 гг. 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453309" y="5063406"/>
            <a:ext cx="11405739" cy="1527893"/>
          </a:xfrm>
          <a:prstGeom prst="round2Diag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  <a:hlinkClick r:id="rId5" action="ppaction://hlinkfile"/>
              </a:rPr>
              <a:t>Приказ Министерства образования и науки Республики Тыва от  17.09.2019г № 1204-д «Об организации деятельности</a:t>
            </a: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  <a:hlinkClick r:id="rId5" action="ppaction://hlinkfile"/>
              </a:rPr>
              <a:t> и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  <a:hlinkClick r:id="rId5" action="ppaction://hlinkfile"/>
              </a:rPr>
              <a:t> утверждении</a:t>
            </a: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  <a:hlinkClick r:id="rId5" action="ppaction://hlinkfile"/>
              </a:rPr>
              <a:t> плана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  <a:hlinkClick r:id="rId5" action="ppaction://hlinkfile"/>
              </a:rPr>
              <a:t> мероприятий региональной службы  оказания психолого-педагогической, методической и консультативной помощи родителям (законным представителям) детей, а также гражданам, желающим принять на воспитание в свои семьи детей, оставшихся без попечения родителей на 2019 -2020 годы, в рамках реализации регионального проекта «Поддержка семей, имеющих детей, национального проекта «Образование» 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41896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cap="none" dirty="0" smtClean="0">
                <a:solidFill>
                  <a:srgbClr val="0070C0"/>
                </a:solidFill>
                <a:latin typeface="Cambria" panose="02040503050406030204" pitchFamily="18" charset="0"/>
                <a:hlinkClick r:id="rId2" action="ppaction://hlinkfile"/>
              </a:rPr>
              <a:t>Региональный проект </a:t>
            </a:r>
            <a:r>
              <a:rPr lang="ru-RU" sz="2000" cap="none" dirty="0">
                <a:solidFill>
                  <a:srgbClr val="0070C0"/>
                </a:solidFill>
                <a:latin typeface="Cambria" panose="02040503050406030204" pitchFamily="18" charset="0"/>
                <a:hlinkClick r:id="rId2" action="ppaction://hlinkfile"/>
              </a:rPr>
              <a:t>«Поддержка семей, имеющих детей</a:t>
            </a:r>
            <a:r>
              <a:rPr lang="ru-RU" sz="2000" cap="none" dirty="0" smtClean="0">
                <a:solidFill>
                  <a:srgbClr val="0070C0"/>
                </a:solidFill>
                <a:latin typeface="Cambria" panose="02040503050406030204" pitchFamily="18" charset="0"/>
                <a:hlinkClick r:id="rId2" action="ppaction://hlinkfile"/>
              </a:rPr>
              <a:t>»</a:t>
            </a:r>
            <a:br>
              <a:rPr lang="ru-RU" sz="2000" cap="none" dirty="0" smtClean="0">
                <a:solidFill>
                  <a:srgbClr val="0070C0"/>
                </a:solidFill>
                <a:latin typeface="Cambria" panose="02040503050406030204" pitchFamily="18" charset="0"/>
                <a:hlinkClick r:id="rId2" action="ppaction://hlinkfile"/>
              </a:rPr>
            </a:br>
            <a:r>
              <a:rPr lang="ru-RU" sz="2000" cap="none" dirty="0" smtClean="0">
                <a:solidFill>
                  <a:srgbClr val="0070C0"/>
                </a:solidFill>
                <a:latin typeface="Cambria" panose="02040503050406030204" pitchFamily="18" charset="0"/>
                <a:hlinkClick r:id="rId2" action="ppaction://hlinkfile"/>
              </a:rPr>
              <a:t/>
            </a:r>
            <a:br>
              <a:rPr lang="ru-RU" sz="2000" cap="none" dirty="0" smtClean="0">
                <a:solidFill>
                  <a:srgbClr val="0070C0"/>
                </a:solidFill>
                <a:latin typeface="Cambria" panose="02040503050406030204" pitchFamily="18" charset="0"/>
                <a:hlinkClick r:id="rId2" action="ppaction://hlinkfile"/>
              </a:rPr>
            </a:br>
            <a:r>
              <a:rPr lang="ru-RU" sz="1050" dirty="0" smtClean="0">
                <a:latin typeface="Cambria" panose="02040503050406030204" pitchFamily="18" charset="0"/>
                <a:hlinkClick r:id="rId2" action="ppaction://hlinkfile"/>
              </a:rPr>
              <a:t>(утвержден протоколом заседания </a:t>
            </a:r>
            <a:r>
              <a:rPr lang="ru-RU" sz="1050" dirty="0">
                <a:latin typeface="Cambria" panose="02040503050406030204" pitchFamily="18" charset="0"/>
                <a:hlinkClick r:id="rId2" action="ppaction://hlinkfile"/>
              </a:rPr>
              <a:t>Проектного комитета по реализации на территории Республики Тыва национальных проектов «Образование», «Наука» от 25 декабря 2018 г. № </a:t>
            </a:r>
            <a:r>
              <a:rPr lang="ru-RU" sz="1050" dirty="0" smtClean="0">
                <a:latin typeface="Cambria" panose="02040503050406030204" pitchFamily="18" charset="0"/>
                <a:hlinkClick r:id="rId2" action="ppaction://hlinkfile"/>
              </a:rPr>
              <a:t>1-ПК-НПО/2018)</a:t>
            </a:r>
            <a:r>
              <a:rPr lang="ru-RU" sz="1050" dirty="0">
                <a:latin typeface="Cambria" panose="02040503050406030204" pitchFamily="18" charset="0"/>
                <a:hlinkClick r:id="rId2" action="ppaction://hlinkfile"/>
              </a:rPr>
              <a:t/>
            </a:r>
            <a:br>
              <a:rPr lang="ru-RU" sz="1050" dirty="0">
                <a:latin typeface="Cambria" panose="02040503050406030204" pitchFamily="18" charset="0"/>
                <a:hlinkClick r:id="rId2" action="ppaction://hlinkfile"/>
              </a:rPr>
            </a:br>
            <a:r>
              <a:rPr lang="ru-RU" sz="1800" cap="none" dirty="0">
                <a:solidFill>
                  <a:srgbClr val="0070C0"/>
                </a:solidFill>
                <a:latin typeface="Cambria" panose="02040503050406030204" pitchFamily="18" charset="0"/>
              </a:rPr>
              <a:t/>
            </a:r>
            <a:br>
              <a:rPr lang="ru-RU" sz="1800" cap="none" dirty="0">
                <a:solidFill>
                  <a:srgbClr val="0070C0"/>
                </a:solidFill>
                <a:latin typeface="Cambria" panose="02040503050406030204" pitchFamily="18" charset="0"/>
              </a:rPr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02919" y="2011680"/>
            <a:ext cx="9784080" cy="4327574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</a:rPr>
              <a:t>Цель - </a:t>
            </a:r>
            <a:r>
              <a:rPr lang="ru-RU" sz="18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</a:rPr>
              <a:t>создание условий для повышения компетентности родителей, обучающихся в вопросах образования и воспитания, в том числе для раннего развития детей в возрасте до трех лет путем предоставления в 2024 году </a:t>
            </a: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</a:rPr>
              <a:t>не менее 0,032 млн.+20 тыс. услуг </a:t>
            </a:r>
            <a:r>
              <a:rPr lang="ru-RU" sz="18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</a:rPr>
              <a:t>психолого-педагогической, методической и консультативной помощи родителям (законным представителям) детей, а также гражданам, желающим принять на воспитание в свои семьи детей, оставшихся без попечения родителей</a:t>
            </a: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</a:rPr>
              <a:t>.</a:t>
            </a:r>
          </a:p>
          <a:p>
            <a:r>
              <a:rPr lang="ru-RU" sz="15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</a:rPr>
              <a:t>Количество </a:t>
            </a:r>
            <a:r>
              <a:rPr lang="ru-RU" sz="15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</a:rPr>
              <a:t>услуг </a:t>
            </a:r>
            <a:r>
              <a:rPr lang="ru-RU" sz="15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</a:rPr>
              <a:t>нарастающим </a:t>
            </a:r>
            <a:r>
              <a:rPr lang="ru-RU" sz="15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</a:rPr>
              <a:t>итогом с 2019 года, МЛН </a:t>
            </a:r>
            <a:r>
              <a:rPr lang="ru-RU" sz="15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</a:rPr>
              <a:t>ЕД</a:t>
            </a:r>
          </a:p>
          <a:p>
            <a:r>
              <a:rPr lang="ru-RU" sz="15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</a:rPr>
              <a:t>2019 г. - </a:t>
            </a:r>
            <a:r>
              <a:rPr lang="ru-RU" sz="15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0,0020; </a:t>
            </a:r>
          </a:p>
          <a:p>
            <a:r>
              <a:rPr lang="ru-RU" sz="15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</a:rPr>
              <a:t>2020 г</a:t>
            </a:r>
            <a:r>
              <a:rPr lang="ru-RU" sz="15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</a:rPr>
              <a:t>. </a:t>
            </a:r>
            <a:r>
              <a:rPr lang="ru-RU" sz="15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</a:rPr>
              <a:t>- 0,0020;</a:t>
            </a:r>
          </a:p>
          <a:p>
            <a:r>
              <a:rPr lang="ru-RU" sz="15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</a:rPr>
              <a:t>2021г.  - 0,0040;</a:t>
            </a:r>
            <a:endParaRPr lang="ru-RU" sz="15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</a:endParaRPr>
          </a:p>
          <a:p>
            <a:r>
              <a:rPr lang="ru-RU" sz="15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</a:rPr>
              <a:t>2022 г. - </a:t>
            </a:r>
            <a:r>
              <a:rPr lang="ru-RU" sz="15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</a:rPr>
              <a:t>0,0080 ;</a:t>
            </a:r>
          </a:p>
          <a:p>
            <a:r>
              <a:rPr lang="ru-RU" sz="15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</a:rPr>
              <a:t>2023 г. - 0,016;</a:t>
            </a:r>
          </a:p>
          <a:p>
            <a:r>
              <a:rPr lang="ru-RU" sz="15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</a:rPr>
              <a:t>2024 г. - 0,0320. </a:t>
            </a:r>
            <a:endParaRPr lang="ru-RU" sz="15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</a:endParaRPr>
          </a:p>
          <a:p>
            <a:r>
              <a:rPr lang="ru-RU" sz="18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</a:rPr>
              <a:t>Доля граждан, положительно оценивших качество услуг психолого-педагогической, методической и консультативной помощи,  от общего </a:t>
            </a: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</a:rPr>
              <a:t>числа:  10,0000;  20,0000; 30,0000; 40,0000; 50,0000; 85,000.</a:t>
            </a:r>
            <a:endParaRPr lang="ru-RU" sz="18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</a:endParaRPr>
          </a:p>
          <a:p>
            <a:endParaRPr 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</a:endParaRPr>
          </a:p>
          <a:p>
            <a:endParaRPr lang="ru-RU" sz="180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</a:endParaRPr>
          </a:p>
          <a:p>
            <a:endParaRPr 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</a:endParaRPr>
          </a:p>
          <a:p>
            <a:endParaRPr lang="ru-RU" sz="18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1355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каймление">
  <a:themeElements>
    <a:clrScheme name="Окаймление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Окаймление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каймление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Окаймление</Template>
  <TotalTime>255</TotalTime>
  <Words>1385</Words>
  <Application>Microsoft Office PowerPoint</Application>
  <PresentationFormat>Широкоэкранный</PresentationFormat>
  <Paragraphs>113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Calibri</vt:lpstr>
      <vt:lpstr>Cambria</vt:lpstr>
      <vt:lpstr>Corbel</vt:lpstr>
      <vt:lpstr>Roboto</vt:lpstr>
      <vt:lpstr>Times New Roman</vt:lpstr>
      <vt:lpstr>Wingdings</vt:lpstr>
      <vt:lpstr>Окаймление</vt:lpstr>
      <vt:lpstr>Нормативно-правовое обеспечение  регионального проекта «Поддержка семей, имеющих детей»</vt:lpstr>
      <vt:lpstr>                                   Федеральные НПА</vt:lpstr>
      <vt:lpstr>Федеральные НПА</vt:lpstr>
      <vt:lpstr>   Национальный проект «Образование» (утвержден президиумом Совета при Президенте Российской Федерации по стратегическому развитию и национальным проектам (протокол от 24.12.2018 г. №16))  – это инициатива, направленная на достижение двух ключевых задач:   </vt:lpstr>
      <vt:lpstr>Федеральный проект «Поддержка семей, имеющих детей»  (утвержден протоколом заседания проектного комитета по национальному проекту "Образование"  от 07 декабря 2018 г. № 3 ) </vt:lpstr>
      <vt:lpstr>Распоряжение № Р-26 от 1 марта 2019 г.  «Об утверждении методических рекомендаций по организации процесса оказания психолого-педагогической, методической и консультативной помощи родителям (законным представителям) детей, а также гражданам, желающим принять на воспитание в свои семьи детей, оставшихся без попечения родителей» </vt:lpstr>
      <vt:lpstr>региональные НПА</vt:lpstr>
      <vt:lpstr>региональные НПА</vt:lpstr>
      <vt:lpstr>Региональный проект «Поддержка семей, имеющих детей»  (утвержден протоколом заседания Проектного комитета по реализации на территории Республики Тыва национальных проектов «Образование», «Наука» от 25 декабря 2018 г. № 1-ПК-НПО/2018)  </vt:lpstr>
      <vt:lpstr>Приказ Министерства образования и науки Республики Тыва от  17.09.2019г № 1204-д  «Об организации деятельности и  утверждении плана мероприятий региональной службы  оказания психолого-педагогической, методической и консультативной помощи родителям (законным представителям) детей, а также гражданам, желающим принять на воспитание в свои семьи детей, оставшихся без попечения родителей на 2019 -2020 годы, в рамках реализации регионального проекта «Поддержка семей, имеющих детей, национального проекта «Образование» </vt:lpstr>
      <vt:lpstr>Локальные нормативно-правовые акты  ГБУ «РЦПМСС «Сайзырал»»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Нормативно-правовое обеспечение  регионального проекта «Поддержка семей, имеющих детей»</dc:title>
  <dc:creator>Пользователь</dc:creator>
  <cp:lastModifiedBy>Пользователь</cp:lastModifiedBy>
  <cp:revision>49</cp:revision>
  <dcterms:created xsi:type="dcterms:W3CDTF">2019-10-15T01:57:47Z</dcterms:created>
  <dcterms:modified xsi:type="dcterms:W3CDTF">2019-10-15T06:13:19Z</dcterms:modified>
</cp:coreProperties>
</file>