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Лист2!$A$1:$D$1</c:f>
              <c:strCache>
                <c:ptCount val="4"/>
                <c:pt idx="0">
                  <c:v>Кол-во участников муниципального  этапа 2018-2019</c:v>
                </c:pt>
                <c:pt idx="1">
                  <c:v>Кол-во участников школьного этапа 2019-2020</c:v>
                </c:pt>
                <c:pt idx="2">
                  <c:v>Количество победителей и призеров 2018-2019</c:v>
                </c:pt>
                <c:pt idx="3">
                  <c:v>Количество победителей и призеров 2019-2020</c:v>
                </c:pt>
              </c:strCache>
            </c:strRef>
          </c:cat>
          <c:val>
            <c:numRef>
              <c:f>Лист2!$A$2:$D$2</c:f>
              <c:numCache>
                <c:formatCode>General</c:formatCode>
                <c:ptCount val="4"/>
                <c:pt idx="0">
                  <c:v>504</c:v>
                </c:pt>
                <c:pt idx="1">
                  <c:v>350</c:v>
                </c:pt>
                <c:pt idx="2">
                  <c:v>168</c:v>
                </c:pt>
                <c:pt idx="3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82-4AA1-9C76-4F7DD8C1FD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6"/>
        <c:overlap val="-58"/>
        <c:axId val="321372104"/>
        <c:axId val="416091072"/>
      </c:barChart>
      <c:catAx>
        <c:axId val="321372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16091072"/>
        <c:crosses val="autoZero"/>
        <c:auto val="1"/>
        <c:lblAlgn val="ctr"/>
        <c:lblOffset val="100"/>
        <c:noMultiLvlLbl val="0"/>
      </c:catAx>
      <c:valAx>
        <c:axId val="416091072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1372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2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41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22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71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71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55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22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23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19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54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0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63888-B4FC-4763-A56E-CEC0968E7A32}" type="datetimeFigureOut">
              <a:rPr lang="ru-RU" smtClean="0"/>
              <a:t>пн 18.01.21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D363F-24E2-47F0-A2BA-0052DE8D4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2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6699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этап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олимпиады школьников в 2019-2020 учебном году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87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993720"/>
              </p:ext>
            </p:extLst>
          </p:nvPr>
        </p:nvGraphicFramePr>
        <p:xfrm>
          <a:off x="586854" y="368490"/>
          <a:ext cx="10766946" cy="580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065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614941"/>
              </p:ext>
            </p:extLst>
          </p:nvPr>
        </p:nvGraphicFramePr>
        <p:xfrm>
          <a:off x="1071155" y="195942"/>
          <a:ext cx="10593978" cy="6714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2036">
                  <a:extLst>
                    <a:ext uri="{9D8B030D-6E8A-4147-A177-3AD203B41FA5}">
                      <a16:colId xmlns:a16="http://schemas.microsoft.com/office/drawing/2014/main" val="427890323"/>
                    </a:ext>
                  </a:extLst>
                </a:gridCol>
                <a:gridCol w="4842398">
                  <a:extLst>
                    <a:ext uri="{9D8B030D-6E8A-4147-A177-3AD203B41FA5}">
                      <a16:colId xmlns:a16="http://schemas.microsoft.com/office/drawing/2014/main" val="1845762820"/>
                    </a:ext>
                  </a:extLst>
                </a:gridCol>
                <a:gridCol w="4649544">
                  <a:extLst>
                    <a:ext uri="{9D8B030D-6E8A-4147-A177-3AD203B41FA5}">
                      <a16:colId xmlns:a16="http://schemas.microsoft.com/office/drawing/2014/main" val="3511716904"/>
                    </a:ext>
                  </a:extLst>
                </a:gridCol>
              </a:tblGrid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№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Наименование ОО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Количество участников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4265147132"/>
                  </a:ext>
                </a:extLst>
              </a:tr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СОШ №1 пгт. Каа-Хем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72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3390620196"/>
                  </a:ext>
                </a:extLst>
              </a:tr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СОШ №2 пгт. Каа-Хем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67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296267868"/>
                  </a:ext>
                </a:extLst>
              </a:tr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Баян-Кольская СОШ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797021700"/>
                  </a:ext>
                </a:extLst>
              </a:tr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МБОУ Кара-</a:t>
                      </a:r>
                      <a:r>
                        <a:rPr lang="ru-RU" sz="1800" b="1" dirty="0" err="1">
                          <a:effectLst/>
                        </a:rPr>
                        <a:t>Хаакская</a:t>
                      </a:r>
                      <a:r>
                        <a:rPr lang="ru-RU" sz="1800" b="1" dirty="0">
                          <a:effectLst/>
                        </a:rPr>
                        <a:t> СОШ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53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444645235"/>
                  </a:ext>
                </a:extLst>
              </a:tr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Сукпакская СОШ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75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3516924968"/>
                  </a:ext>
                </a:extLst>
              </a:tr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Терлиг-Хаинская СОШ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4018621202"/>
                  </a:ext>
                </a:extLst>
              </a:tr>
              <a:tr h="738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Усть-Элегестинская СОШ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2639468854"/>
                  </a:ext>
                </a:extLst>
              </a:tr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Целинная СОШ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2743322241"/>
                  </a:ext>
                </a:extLst>
              </a:tr>
              <a:tr h="738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Шамбалыгская СОШ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4207610299"/>
                  </a:ext>
                </a:extLst>
              </a:tr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Чербинская СОШ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1470013414"/>
                  </a:ext>
                </a:extLst>
              </a:tr>
              <a:tr h="492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11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МБОУ Ээрбекская СОШ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3542429493"/>
                  </a:ext>
                </a:extLst>
              </a:tr>
              <a:tr h="305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ВСЕГО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504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24" marR="60924" marT="0" marB="0"/>
                </a:tc>
                <a:extLst>
                  <a:ext uri="{0D108BD9-81ED-4DB2-BD59-A6C34878D82A}">
                    <a16:rowId xmlns:a16="http://schemas.microsoft.com/office/drawing/2014/main" val="3386133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9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803892"/>
              </p:ext>
            </p:extLst>
          </p:nvPr>
        </p:nvGraphicFramePr>
        <p:xfrm>
          <a:off x="613953" y="14041"/>
          <a:ext cx="11377750" cy="6638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3989">
                  <a:extLst>
                    <a:ext uri="{9D8B030D-6E8A-4147-A177-3AD203B41FA5}">
                      <a16:colId xmlns:a16="http://schemas.microsoft.com/office/drawing/2014/main" val="1744929912"/>
                    </a:ext>
                  </a:extLst>
                </a:gridCol>
                <a:gridCol w="2229645">
                  <a:extLst>
                    <a:ext uri="{9D8B030D-6E8A-4147-A177-3AD203B41FA5}">
                      <a16:colId xmlns:a16="http://schemas.microsoft.com/office/drawing/2014/main" val="3012725404"/>
                    </a:ext>
                  </a:extLst>
                </a:gridCol>
                <a:gridCol w="3573989">
                  <a:extLst>
                    <a:ext uri="{9D8B030D-6E8A-4147-A177-3AD203B41FA5}">
                      <a16:colId xmlns:a16="http://schemas.microsoft.com/office/drawing/2014/main" val="2554656191"/>
                    </a:ext>
                  </a:extLst>
                </a:gridCol>
                <a:gridCol w="2000127">
                  <a:extLst>
                    <a:ext uri="{9D8B030D-6E8A-4147-A177-3AD203B41FA5}">
                      <a16:colId xmlns:a16="http://schemas.microsoft.com/office/drawing/2014/main" val="1534639969"/>
                    </a:ext>
                  </a:extLst>
                </a:gridCol>
              </a:tblGrid>
              <a:tr h="57130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Кожуун, город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Кол-во общеобразовательных организаций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Муниципальный этап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618193"/>
                  </a:ext>
                </a:extLst>
              </a:tr>
              <a:tr h="639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Кол-во участников (чел.)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Кол-во победителей и призеров (чел.)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2058831184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математика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3794709820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биология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4219181030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география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3040160396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информатика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725315619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ОБЖ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523158370"/>
                  </a:ext>
                </a:extLst>
              </a:tr>
              <a:tr h="251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Физическая культура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775954430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Химия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3515626609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экология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448327341"/>
                  </a:ext>
                </a:extLst>
              </a:tr>
              <a:tr h="251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английский язык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749769593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история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15675059"/>
                  </a:ext>
                </a:extLst>
              </a:tr>
              <a:tr h="251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Обществознание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1152372689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право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510912559"/>
                  </a:ext>
                </a:extLst>
              </a:tr>
              <a:tr h="251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родная литература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1964296039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родной язык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1906377606"/>
                  </a:ext>
                </a:extLst>
              </a:tr>
              <a:tr h="251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русская литература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577816142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русский язык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1496227358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экономика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1618979931"/>
                  </a:ext>
                </a:extLst>
              </a:tr>
              <a:tr h="240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Искусство (МХК)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1352029942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астрономия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4185351538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технология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extLst>
                  <a:ext uri="{0D108BD9-81ED-4DB2-BD59-A6C34878D82A}">
                    <a16:rowId xmlns:a16="http://schemas.microsoft.com/office/drawing/2014/main" val="536794614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физика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b"/>
                </a:tc>
                <a:extLst>
                  <a:ext uri="{0D108BD9-81ED-4DB2-BD59-A6C34878D82A}">
                    <a16:rowId xmlns:a16="http://schemas.microsoft.com/office/drawing/2014/main" val="3901906134"/>
                  </a:ext>
                </a:extLst>
              </a:tr>
              <a:tr h="224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ИТОГО: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504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143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044" marR="41044" marT="0" marB="0" anchor="b"/>
                </a:tc>
                <a:extLst>
                  <a:ext uri="{0D108BD9-81ED-4DB2-BD59-A6C34878D82A}">
                    <a16:rowId xmlns:a16="http://schemas.microsoft.com/office/drawing/2014/main" val="3379864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73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524248"/>
              </p:ext>
            </p:extLst>
          </p:nvPr>
        </p:nvGraphicFramePr>
        <p:xfrm>
          <a:off x="901337" y="718467"/>
          <a:ext cx="10319657" cy="6571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1525992531"/>
                    </a:ext>
                  </a:extLst>
                </a:gridCol>
                <a:gridCol w="3895432">
                  <a:extLst>
                    <a:ext uri="{9D8B030D-6E8A-4147-A177-3AD203B41FA5}">
                      <a16:colId xmlns:a16="http://schemas.microsoft.com/office/drawing/2014/main" val="792777453"/>
                    </a:ext>
                  </a:extLst>
                </a:gridCol>
                <a:gridCol w="2215300">
                  <a:extLst>
                    <a:ext uri="{9D8B030D-6E8A-4147-A177-3AD203B41FA5}">
                      <a16:colId xmlns:a16="http://schemas.microsoft.com/office/drawing/2014/main" val="1315686626"/>
                    </a:ext>
                  </a:extLst>
                </a:gridCol>
                <a:gridCol w="1246341">
                  <a:extLst>
                    <a:ext uri="{9D8B030D-6E8A-4147-A177-3AD203B41FA5}">
                      <a16:colId xmlns:a16="http://schemas.microsoft.com/office/drawing/2014/main" val="300807704"/>
                    </a:ext>
                  </a:extLst>
                </a:gridCol>
                <a:gridCol w="1956744">
                  <a:extLst>
                    <a:ext uri="{9D8B030D-6E8A-4147-A177-3AD203B41FA5}">
                      <a16:colId xmlns:a16="http://schemas.microsoft.com/office/drawing/2014/main" val="755561842"/>
                    </a:ext>
                  </a:extLst>
                </a:gridCol>
              </a:tblGrid>
              <a:tr h="386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№ п/п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Общеобразовательный предмет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Всего участников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Всего победителей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Всего призеров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extLst>
                  <a:ext uri="{0D108BD9-81ED-4DB2-BD59-A6C34878D82A}">
                    <a16:rowId xmlns:a16="http://schemas.microsoft.com/office/drawing/2014/main" val="2671133679"/>
                  </a:ext>
                </a:extLst>
              </a:tr>
              <a:tr h="363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Английский язык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extLst>
                  <a:ext uri="{0D108BD9-81ED-4DB2-BD59-A6C34878D82A}">
                    <a16:rowId xmlns:a16="http://schemas.microsoft.com/office/drawing/2014/main" val="331610281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Родной язык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extLst>
                  <a:ext uri="{0D108BD9-81ED-4DB2-BD59-A6C34878D82A}">
                    <a16:rowId xmlns:a16="http://schemas.microsoft.com/office/drawing/2014/main" val="1644317784"/>
                  </a:ext>
                </a:extLst>
              </a:tr>
              <a:tr h="363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Родная литература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extLst>
                  <a:ext uri="{0D108BD9-81ED-4DB2-BD59-A6C34878D82A}">
                    <a16:rowId xmlns:a16="http://schemas.microsoft.com/office/drawing/2014/main" val="888999837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Биология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3695812537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География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2287166995"/>
                  </a:ext>
                </a:extLst>
              </a:tr>
              <a:tr h="363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Информатика и ИКТ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/>
                </a:tc>
                <a:extLst>
                  <a:ext uri="{0D108BD9-81ED-4DB2-BD59-A6C34878D82A}">
                    <a16:rowId xmlns:a16="http://schemas.microsoft.com/office/drawing/2014/main" val="1967101009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История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2094186413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Литература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600600410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Математика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417045211"/>
                  </a:ext>
                </a:extLst>
              </a:tr>
              <a:tr h="363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Обществознание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1508901092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ОБЖ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217530276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Право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450371484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Русский язык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2687868120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Технология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840711582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Физика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1103090690"/>
                  </a:ext>
                </a:extLst>
              </a:tr>
              <a:tr h="363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Физическая культура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extLst>
                  <a:ext uri="{0D108BD9-81ED-4DB2-BD59-A6C34878D82A}">
                    <a16:rowId xmlns:a16="http://schemas.microsoft.com/office/drawing/2014/main" val="2444869033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Химия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1836428531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Экология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3836597000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Экономика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1849304712"/>
                  </a:ext>
                </a:extLst>
              </a:tr>
              <a:tr h="363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Исскуство (МХК)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extLst>
                  <a:ext uri="{0D108BD9-81ED-4DB2-BD59-A6C34878D82A}">
                    <a16:rowId xmlns:a16="http://schemas.microsoft.com/office/drawing/2014/main" val="3599182925"/>
                  </a:ext>
                </a:extLst>
              </a:tr>
              <a:tr h="18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Астрономия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b"/>
                </a:tc>
                <a:extLst>
                  <a:ext uri="{0D108BD9-81ED-4DB2-BD59-A6C34878D82A}">
                    <a16:rowId xmlns:a16="http://schemas.microsoft.com/office/drawing/2014/main" val="922015301"/>
                  </a:ext>
                </a:extLst>
              </a:tr>
              <a:tr h="1648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ВСЕГО: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504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46" marR="47446" marT="0" marB="0" anchor="ctr"/>
                </a:tc>
                <a:extLst>
                  <a:ext uri="{0D108BD9-81ED-4DB2-BD59-A6C34878D82A}">
                    <a16:rowId xmlns:a16="http://schemas.microsoft.com/office/drawing/2014/main" val="1288059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92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707767"/>
              </p:ext>
            </p:extLst>
          </p:nvPr>
        </p:nvGraphicFramePr>
        <p:xfrm>
          <a:off x="757647" y="587826"/>
          <a:ext cx="11103427" cy="631225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35348">
                  <a:extLst>
                    <a:ext uri="{9D8B030D-6E8A-4147-A177-3AD203B41FA5}">
                      <a16:colId xmlns:a16="http://schemas.microsoft.com/office/drawing/2014/main" val="2993715857"/>
                    </a:ext>
                  </a:extLst>
                </a:gridCol>
                <a:gridCol w="3066308">
                  <a:extLst>
                    <a:ext uri="{9D8B030D-6E8A-4147-A177-3AD203B41FA5}">
                      <a16:colId xmlns:a16="http://schemas.microsoft.com/office/drawing/2014/main" val="3757532430"/>
                    </a:ext>
                  </a:extLst>
                </a:gridCol>
                <a:gridCol w="2183917">
                  <a:extLst>
                    <a:ext uri="{9D8B030D-6E8A-4147-A177-3AD203B41FA5}">
                      <a16:colId xmlns:a16="http://schemas.microsoft.com/office/drawing/2014/main" val="212698286"/>
                    </a:ext>
                  </a:extLst>
                </a:gridCol>
                <a:gridCol w="1411829">
                  <a:extLst>
                    <a:ext uri="{9D8B030D-6E8A-4147-A177-3AD203B41FA5}">
                      <a16:colId xmlns:a16="http://schemas.microsoft.com/office/drawing/2014/main" val="1943471915"/>
                    </a:ext>
                  </a:extLst>
                </a:gridCol>
                <a:gridCol w="1794196">
                  <a:extLst>
                    <a:ext uri="{9D8B030D-6E8A-4147-A177-3AD203B41FA5}">
                      <a16:colId xmlns:a16="http://schemas.microsoft.com/office/drawing/2014/main" val="2261338695"/>
                    </a:ext>
                  </a:extLst>
                </a:gridCol>
                <a:gridCol w="1411829">
                  <a:extLst>
                    <a:ext uri="{9D8B030D-6E8A-4147-A177-3AD203B41FA5}">
                      <a16:colId xmlns:a16="http://schemas.microsoft.com/office/drawing/2014/main" val="1770099482"/>
                    </a:ext>
                  </a:extLst>
                </a:gridCol>
              </a:tblGrid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№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Наименование ОО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Количество участников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победители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призеры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ВСЕГО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1203014451"/>
                  </a:ext>
                </a:extLst>
              </a:tr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СОШ №1 пгт. Каа-Хем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72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25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3141121901"/>
                  </a:ext>
                </a:extLst>
              </a:tr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СОШ №2 пгт. Каа-Хем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67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26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3397769886"/>
                  </a:ext>
                </a:extLst>
              </a:tr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Баян-Кольская СОШ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3876156859"/>
                  </a:ext>
                </a:extLst>
              </a:tr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Кара-Хаакская СОШ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53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390115030"/>
                  </a:ext>
                </a:extLst>
              </a:tr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Сукпакская СОШ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75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22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580215098"/>
                  </a:ext>
                </a:extLst>
              </a:tr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Терлиг-Хаинская СОШ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3687279288"/>
                  </a:ext>
                </a:extLst>
              </a:tr>
              <a:tr h="69219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Усть-Элегестинская СОШ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1681011332"/>
                  </a:ext>
                </a:extLst>
              </a:tr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Целинная СОШ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1548088140"/>
                  </a:ext>
                </a:extLst>
              </a:tr>
              <a:tr h="69219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Шамбалыгская СОШ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2107680323"/>
                  </a:ext>
                </a:extLst>
              </a:tr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Чербинская СОШ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41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1133136789"/>
                  </a:ext>
                </a:extLst>
              </a:tr>
              <a:tr h="4614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МБОУ Ээрбекская СОШ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44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3593901959"/>
                  </a:ext>
                </a:extLst>
              </a:tr>
              <a:tr h="2711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u="none" strike="noStrike" dirty="0">
                          <a:effectLst/>
                        </a:rPr>
                        <a:t>504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u="none" strike="noStrike">
                          <a:effectLst/>
                        </a:rPr>
                        <a:t>40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u="none" strike="noStrike">
                          <a:effectLst/>
                        </a:rPr>
                        <a:t>103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u="none" strike="noStrike" dirty="0">
                          <a:effectLst/>
                        </a:rPr>
                        <a:t>143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466" marR="8466" marT="8466" marB="0"/>
                </a:tc>
                <a:extLst>
                  <a:ext uri="{0D108BD9-81ED-4DB2-BD59-A6C34878D82A}">
                    <a16:rowId xmlns:a16="http://schemas.microsoft.com/office/drawing/2014/main" val="3086099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5251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433</Words>
  <Application>Microsoft Office PowerPoint</Application>
  <PresentationFormat>Широкоэкранный</PresentationFormat>
  <Paragraphs>325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Муниципальный этап всероссийской олимпиады школьников в 2019-2020 учебном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Муниципального этапа всероссийской олимпиады школьников в 2019-2020 учебном году</dc:title>
  <dc:creator>Аржаана</dc:creator>
  <cp:lastModifiedBy>Аржаана</cp:lastModifiedBy>
  <cp:revision>5</cp:revision>
  <dcterms:created xsi:type="dcterms:W3CDTF">2019-11-27T02:55:06Z</dcterms:created>
  <dcterms:modified xsi:type="dcterms:W3CDTF">2021-01-18T08:05:43Z</dcterms:modified>
</cp:coreProperties>
</file>