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6" r:id="rId8"/>
    <p:sldId id="267" r:id="rId9"/>
    <p:sldId id="262" r:id="rId10"/>
    <p:sldId id="265" r:id="rId11"/>
    <p:sldId id="263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10/16/2026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10/16/2026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10/16/2026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10/16/2026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t>10/16/2026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8642" y="425003"/>
            <a:ext cx="8385360" cy="1505397"/>
          </a:xfrm>
        </p:spPr>
        <p:txBody>
          <a:bodyPr>
            <a:normAutofit/>
          </a:bodyPr>
          <a:lstStyle/>
          <a:p>
            <a:pPr algn="ctr"/>
            <a:r>
              <a:rPr lang="ru-RU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Девиз нашего урока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3880773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 </a:t>
            </a:r>
            <a:r>
              <a:rPr lang="ru-RU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«Научиться играть на флейте можно только, играя самому»</a:t>
            </a:r>
            <a:b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</a:t>
            </a:r>
          </a:p>
          <a:p>
            <a:pPr marL="0" indent="0" algn="ctr">
              <a:buNone/>
            </a:pPr>
            <a:r>
              <a:rPr lang="ru-RU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Сократ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>
          <a:xfrm>
            <a:off x="4122738" y="5414962"/>
            <a:ext cx="7772400" cy="992188"/>
          </a:xfrm>
        </p:spPr>
        <p:txBody>
          <a:bodyPr vert="horz" wrap="square" lIns="91440" tIns="45720" rIns="91440" bIns="91440" rtlCol="0" anchor="b" anchorCtr="0">
            <a:normAutofit fontScale="90000"/>
          </a:bodyPr>
          <a:lstStyle/>
          <a:p>
            <a:pPr>
              <a:buNone/>
            </a:pPr>
            <a:r>
              <a:rPr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Сумма длин сторон</a:t>
            </a:r>
            <a:br>
              <a:rPr dirty="0"/>
            </a:br>
            <a:br>
              <a:rPr dirty="0"/>
            </a:br>
            <a:endParaRPr dirty="0"/>
          </a:p>
        </p:txBody>
      </p:sp>
      <p:sp>
        <p:nvSpPr>
          <p:cNvPr id="31747" name="Объект 2"/>
          <p:cNvSpPr>
            <a:spLocks noGrp="1"/>
          </p:cNvSpPr>
          <p:nvPr>
            <p:ph sz="quarter" idx="1"/>
          </p:nvPr>
        </p:nvSpPr>
        <p:spPr>
          <a:xfrm>
            <a:off x="1955801" y="485775"/>
            <a:ext cx="360363" cy="395288"/>
          </a:xfr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marL="0" indent="0">
              <a:buSzPct val="85000"/>
              <a:buNone/>
            </a:pPr>
            <a:r>
              <a:rPr dirty="0"/>
              <a:t>4</a:t>
            </a:r>
          </a:p>
        </p:txBody>
      </p:sp>
      <p:sp>
        <p:nvSpPr>
          <p:cNvPr id="4" name="Равнобедренный треугольник 3"/>
          <p:cNvSpPr/>
          <p:nvPr/>
        </p:nvSpPr>
        <p:spPr>
          <a:xfrm>
            <a:off x="2135188" y="438150"/>
            <a:ext cx="1060450" cy="914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31749" name="Объект 2"/>
          <p:cNvSpPr txBox="1"/>
          <p:nvPr/>
        </p:nvSpPr>
        <p:spPr>
          <a:xfrm>
            <a:off x="2486026" y="1352550"/>
            <a:ext cx="360363" cy="39528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73050" indent="-273050" algn="l" rtl="0" eaLnBrk="0" fontAlgn="base" hangingPunct="0"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00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>
              <a:buNone/>
            </a:pPr>
            <a:r>
              <a:rPr dirty="0"/>
              <a:t>5</a:t>
            </a:r>
          </a:p>
        </p:txBody>
      </p:sp>
      <p:sp>
        <p:nvSpPr>
          <p:cNvPr id="31750" name="Объект 2"/>
          <p:cNvSpPr txBox="1"/>
          <p:nvPr/>
        </p:nvSpPr>
        <p:spPr>
          <a:xfrm>
            <a:off x="4295776" y="1344614"/>
            <a:ext cx="358775" cy="39687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73050" indent="-273050" algn="l" rtl="0" eaLnBrk="0" fontAlgn="base" hangingPunct="0"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00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>
              <a:buNone/>
            </a:pPr>
            <a:r>
              <a:rPr dirty="0"/>
              <a:t>3</a:t>
            </a:r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2147888" y="423863"/>
            <a:ext cx="1062038" cy="914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/>
            <a:r>
              <a:rPr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endParaRPr sz="3200" dirty="0">
              <a:solidFill>
                <a:srgbClr val="FFFF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>
            <a:off x="3829050" y="412750"/>
            <a:ext cx="1062038" cy="914400"/>
          </a:xfrm>
          <a:prstGeom prst="triangle">
            <a:avLst>
              <a:gd name="adj" fmla="val 833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Равнобедренный треугольник 8"/>
          <p:cNvSpPr/>
          <p:nvPr/>
        </p:nvSpPr>
        <p:spPr>
          <a:xfrm>
            <a:off x="5783263" y="442913"/>
            <a:ext cx="1062038" cy="914400"/>
          </a:xfrm>
          <a:prstGeom prst="triangle">
            <a:avLst>
              <a:gd name="adj" fmla="val 689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Равнобедренный треугольник 9"/>
          <p:cNvSpPr/>
          <p:nvPr/>
        </p:nvSpPr>
        <p:spPr>
          <a:xfrm>
            <a:off x="7478713" y="449263"/>
            <a:ext cx="1060450" cy="914400"/>
          </a:xfrm>
          <a:prstGeom prst="triangle">
            <a:avLst>
              <a:gd name="adj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Равнобедренный треугольник 10"/>
          <p:cNvSpPr/>
          <p:nvPr/>
        </p:nvSpPr>
        <p:spPr>
          <a:xfrm>
            <a:off x="2073275" y="2679700"/>
            <a:ext cx="1651000" cy="1062038"/>
          </a:xfrm>
          <a:prstGeom prst="triangle">
            <a:avLst>
              <a:gd name="adj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Равнобедренный треугольник 11"/>
          <p:cNvSpPr/>
          <p:nvPr/>
        </p:nvSpPr>
        <p:spPr>
          <a:xfrm>
            <a:off x="4295775" y="2906714"/>
            <a:ext cx="1728788" cy="792163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Равнобедренный треугольник 12"/>
          <p:cNvSpPr/>
          <p:nvPr/>
        </p:nvSpPr>
        <p:spPr>
          <a:xfrm>
            <a:off x="6527801" y="2786063"/>
            <a:ext cx="1960563" cy="914400"/>
          </a:xfrm>
          <a:prstGeom prst="triangle">
            <a:avLst>
              <a:gd name="adj" fmla="val 7858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Равнобедренный треугольник 13"/>
          <p:cNvSpPr/>
          <p:nvPr/>
        </p:nvSpPr>
        <p:spPr>
          <a:xfrm>
            <a:off x="9017000" y="2786063"/>
            <a:ext cx="1062038" cy="914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Равнобедренный треугольник 14"/>
          <p:cNvSpPr/>
          <p:nvPr/>
        </p:nvSpPr>
        <p:spPr>
          <a:xfrm>
            <a:off x="3816350" y="423863"/>
            <a:ext cx="1060450" cy="914400"/>
          </a:xfrm>
          <a:prstGeom prst="triangle">
            <a:avLst>
              <a:gd name="adj" fmla="val 833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/>
            <a:r>
              <a:rPr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endParaRPr sz="3200" dirty="0">
              <a:solidFill>
                <a:srgbClr val="FFFF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6" name="Равнобедренный треугольник 15"/>
          <p:cNvSpPr/>
          <p:nvPr/>
        </p:nvSpPr>
        <p:spPr>
          <a:xfrm>
            <a:off x="5797550" y="449263"/>
            <a:ext cx="1060450" cy="914400"/>
          </a:xfrm>
          <a:prstGeom prst="triangle">
            <a:avLst>
              <a:gd name="adj" fmla="val 689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/>
            <a:r>
              <a:rPr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endParaRPr sz="3200" dirty="0">
              <a:solidFill>
                <a:srgbClr val="FFFF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9" name="Равнобедренный треугольник 18"/>
          <p:cNvSpPr/>
          <p:nvPr/>
        </p:nvSpPr>
        <p:spPr>
          <a:xfrm>
            <a:off x="7478713" y="442913"/>
            <a:ext cx="1060450" cy="914400"/>
          </a:xfrm>
          <a:prstGeom prst="triangle">
            <a:avLst>
              <a:gd name="adj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/>
            <a:r>
              <a:rPr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endParaRPr sz="3200" dirty="0">
              <a:solidFill>
                <a:srgbClr val="FFFF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0" name="Равнобедренный треугольник 19"/>
          <p:cNvSpPr/>
          <p:nvPr/>
        </p:nvSpPr>
        <p:spPr>
          <a:xfrm>
            <a:off x="2068513" y="2671763"/>
            <a:ext cx="1651000" cy="1062038"/>
          </a:xfrm>
          <a:prstGeom prst="triangle">
            <a:avLst>
              <a:gd name="adj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/>
            <a:r>
              <a:rPr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endParaRPr sz="3200" dirty="0">
              <a:solidFill>
                <a:srgbClr val="FFFF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1" name="Равнобедренный треугольник 20"/>
          <p:cNvSpPr/>
          <p:nvPr/>
        </p:nvSpPr>
        <p:spPr>
          <a:xfrm>
            <a:off x="4295775" y="2913064"/>
            <a:ext cx="1728788" cy="792163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/>
            <a:r>
              <a:rPr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endParaRPr sz="3200" dirty="0">
              <a:solidFill>
                <a:srgbClr val="FFFF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2" name="Равнобедренный треугольник 21"/>
          <p:cNvSpPr/>
          <p:nvPr/>
        </p:nvSpPr>
        <p:spPr>
          <a:xfrm>
            <a:off x="6497639" y="2786063"/>
            <a:ext cx="1960563" cy="914400"/>
          </a:xfrm>
          <a:prstGeom prst="triangle">
            <a:avLst>
              <a:gd name="adj" fmla="val 7858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/>
            <a:r>
              <a:rPr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endParaRPr sz="3200" dirty="0">
              <a:solidFill>
                <a:srgbClr val="FFFF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3" name="Равнобедренный треугольник 22"/>
          <p:cNvSpPr/>
          <p:nvPr/>
        </p:nvSpPr>
        <p:spPr>
          <a:xfrm>
            <a:off x="9017000" y="2784475"/>
            <a:ext cx="1062038" cy="914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/>
            <a:r>
              <a:rPr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endParaRPr sz="3200" dirty="0">
              <a:solidFill>
                <a:srgbClr val="FFFF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24" name="Таблица 23"/>
          <p:cNvGraphicFramePr>
            <a:graphicFrameLocks noGrp="1"/>
          </p:cNvGraphicFramePr>
          <p:nvPr/>
        </p:nvGraphicFramePr>
        <p:xfrm>
          <a:off x="2334151" y="5320937"/>
          <a:ext cx="7380824" cy="11108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26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26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26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26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26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26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2260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2260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55424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5424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95" name="Объект 2"/>
          <p:cNvSpPr txBox="1"/>
          <p:nvPr/>
        </p:nvSpPr>
        <p:spPr>
          <a:xfrm>
            <a:off x="4010026" y="449264"/>
            <a:ext cx="360363" cy="395287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73050" indent="-273050" algn="l" rtl="0" eaLnBrk="0" fontAlgn="base" hangingPunct="0"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00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>
              <a:buNone/>
            </a:pPr>
            <a:r>
              <a:rPr dirty="0"/>
              <a:t>3</a:t>
            </a:r>
          </a:p>
        </p:txBody>
      </p:sp>
      <p:sp>
        <p:nvSpPr>
          <p:cNvPr id="31796" name="Объект 2"/>
          <p:cNvSpPr txBox="1"/>
          <p:nvPr/>
        </p:nvSpPr>
        <p:spPr>
          <a:xfrm>
            <a:off x="1762126" y="3043239"/>
            <a:ext cx="360363" cy="395287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73050" indent="-273050" algn="l" rtl="0" eaLnBrk="0" fontAlgn="base" hangingPunct="0"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00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>
              <a:buNone/>
            </a:pPr>
            <a:r>
              <a:rPr dirty="0"/>
              <a:t>3</a:t>
            </a:r>
          </a:p>
        </p:txBody>
      </p:sp>
      <p:sp>
        <p:nvSpPr>
          <p:cNvPr id="31797" name="Объект 2"/>
          <p:cNvSpPr txBox="1"/>
          <p:nvPr/>
        </p:nvSpPr>
        <p:spPr>
          <a:xfrm>
            <a:off x="4816476" y="647700"/>
            <a:ext cx="360363" cy="39528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73050" indent="-273050" algn="l" rtl="0" eaLnBrk="0" fontAlgn="base" hangingPunct="0"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00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>
              <a:buNone/>
            </a:pPr>
            <a:r>
              <a:rPr dirty="0"/>
              <a:t>2</a:t>
            </a:r>
          </a:p>
        </p:txBody>
      </p:sp>
      <p:sp>
        <p:nvSpPr>
          <p:cNvPr id="31798" name="Объект 2"/>
          <p:cNvSpPr txBox="1"/>
          <p:nvPr/>
        </p:nvSpPr>
        <p:spPr>
          <a:xfrm>
            <a:off x="6327776" y="511175"/>
            <a:ext cx="358775" cy="39528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73050" indent="-273050" algn="l" rtl="0" eaLnBrk="0" fontAlgn="base" hangingPunct="0"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00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>
              <a:buNone/>
            </a:pPr>
            <a:r>
              <a:rPr dirty="0"/>
              <a:t>5</a:t>
            </a:r>
          </a:p>
        </p:txBody>
      </p:sp>
      <p:sp>
        <p:nvSpPr>
          <p:cNvPr id="31799" name="Объект 2"/>
          <p:cNvSpPr txBox="1"/>
          <p:nvPr/>
        </p:nvSpPr>
        <p:spPr>
          <a:xfrm>
            <a:off x="5492751" y="647700"/>
            <a:ext cx="360363" cy="39528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73050" indent="-273050" algn="l" rtl="0" eaLnBrk="0" fontAlgn="base" hangingPunct="0"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00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>
              <a:buNone/>
            </a:pPr>
            <a:r>
              <a:rPr dirty="0"/>
              <a:t>5</a:t>
            </a:r>
          </a:p>
        </p:txBody>
      </p:sp>
      <p:sp>
        <p:nvSpPr>
          <p:cNvPr id="31800" name="Объект 2"/>
          <p:cNvSpPr txBox="1"/>
          <p:nvPr/>
        </p:nvSpPr>
        <p:spPr>
          <a:xfrm>
            <a:off x="2898776" y="469900"/>
            <a:ext cx="360363" cy="39528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73050" indent="-273050" algn="l" rtl="0" eaLnBrk="0" fontAlgn="base" hangingPunct="0"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00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>
              <a:buNone/>
            </a:pPr>
            <a:r>
              <a:rPr dirty="0"/>
              <a:t>3</a:t>
            </a:r>
          </a:p>
        </p:txBody>
      </p:sp>
      <p:sp>
        <p:nvSpPr>
          <p:cNvPr id="31801" name="Объект 2"/>
          <p:cNvSpPr txBox="1"/>
          <p:nvPr/>
        </p:nvSpPr>
        <p:spPr>
          <a:xfrm>
            <a:off x="7827963" y="430214"/>
            <a:ext cx="360362" cy="39687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73050" indent="-273050" algn="l" rtl="0" eaLnBrk="0" fontAlgn="base" hangingPunct="0"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00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>
              <a:buNone/>
            </a:pPr>
            <a:r>
              <a:rPr dirty="0"/>
              <a:t>3</a:t>
            </a:r>
          </a:p>
        </p:txBody>
      </p:sp>
      <p:sp>
        <p:nvSpPr>
          <p:cNvPr id="31802" name="Объект 2"/>
          <p:cNvSpPr txBox="1"/>
          <p:nvPr/>
        </p:nvSpPr>
        <p:spPr>
          <a:xfrm>
            <a:off x="8518526" y="682625"/>
            <a:ext cx="360363" cy="39528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73050" indent="-273050" algn="l" rtl="0" eaLnBrk="0" fontAlgn="base" hangingPunct="0"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00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>
              <a:buNone/>
            </a:pPr>
            <a:r>
              <a:rPr dirty="0"/>
              <a:t>5</a:t>
            </a:r>
          </a:p>
        </p:txBody>
      </p:sp>
      <p:sp>
        <p:nvSpPr>
          <p:cNvPr id="31803" name="Объект 2"/>
          <p:cNvSpPr txBox="1"/>
          <p:nvPr/>
        </p:nvSpPr>
        <p:spPr>
          <a:xfrm>
            <a:off x="7910513" y="1330325"/>
            <a:ext cx="360362" cy="39528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73050" indent="-273050" algn="l" rtl="0" eaLnBrk="0" fontAlgn="base" hangingPunct="0"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00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>
              <a:buNone/>
            </a:pPr>
            <a:r>
              <a:rPr dirty="0"/>
              <a:t>5</a:t>
            </a:r>
          </a:p>
        </p:txBody>
      </p:sp>
      <p:sp>
        <p:nvSpPr>
          <p:cNvPr id="31804" name="Объект 2"/>
          <p:cNvSpPr txBox="1"/>
          <p:nvPr/>
        </p:nvSpPr>
        <p:spPr>
          <a:xfrm>
            <a:off x="2728913" y="2686050"/>
            <a:ext cx="360362" cy="39528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73050" indent="-273050" algn="l" rtl="0" eaLnBrk="0" fontAlgn="base" hangingPunct="0"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00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>
              <a:buNone/>
            </a:pPr>
            <a:r>
              <a:rPr dirty="0"/>
              <a:t>2</a:t>
            </a:r>
          </a:p>
        </p:txBody>
      </p:sp>
      <p:sp>
        <p:nvSpPr>
          <p:cNvPr id="31805" name="Объект 2"/>
          <p:cNvSpPr txBox="1"/>
          <p:nvPr/>
        </p:nvSpPr>
        <p:spPr>
          <a:xfrm>
            <a:off x="7056439" y="2794000"/>
            <a:ext cx="358775" cy="39528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73050" indent="-273050" algn="l" rtl="0" eaLnBrk="0" fontAlgn="base" hangingPunct="0"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00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>
              <a:buNone/>
            </a:pPr>
            <a:r>
              <a:rPr dirty="0"/>
              <a:t>5</a:t>
            </a:r>
          </a:p>
        </p:txBody>
      </p:sp>
      <p:sp>
        <p:nvSpPr>
          <p:cNvPr id="31806" name="Объект 2"/>
          <p:cNvSpPr txBox="1"/>
          <p:nvPr/>
        </p:nvSpPr>
        <p:spPr>
          <a:xfrm>
            <a:off x="2678113" y="3705225"/>
            <a:ext cx="360362" cy="39528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73050" indent="-273050" algn="l" rtl="0" eaLnBrk="0" fontAlgn="base" hangingPunct="0"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00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>
              <a:buNone/>
            </a:pPr>
            <a:r>
              <a:rPr dirty="0"/>
              <a:t>4</a:t>
            </a:r>
          </a:p>
        </p:txBody>
      </p:sp>
      <p:sp>
        <p:nvSpPr>
          <p:cNvPr id="31807" name="Объект 2"/>
          <p:cNvSpPr txBox="1"/>
          <p:nvPr/>
        </p:nvSpPr>
        <p:spPr>
          <a:xfrm>
            <a:off x="4518026" y="2844801"/>
            <a:ext cx="358775" cy="39687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73050" indent="-273050" algn="l" rtl="0" eaLnBrk="0" fontAlgn="base" hangingPunct="0"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00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>
              <a:buNone/>
            </a:pPr>
            <a:r>
              <a:rPr dirty="0"/>
              <a:t>5</a:t>
            </a:r>
          </a:p>
        </p:txBody>
      </p:sp>
      <p:sp>
        <p:nvSpPr>
          <p:cNvPr id="31808" name="Объект 2"/>
          <p:cNvSpPr txBox="1"/>
          <p:nvPr/>
        </p:nvSpPr>
        <p:spPr>
          <a:xfrm>
            <a:off x="5507038" y="2846389"/>
            <a:ext cx="360362" cy="395287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73050" indent="-273050" algn="l" rtl="0" eaLnBrk="0" fontAlgn="base" hangingPunct="0"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00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>
              <a:buNone/>
            </a:pPr>
            <a:r>
              <a:rPr dirty="0"/>
              <a:t>6</a:t>
            </a:r>
          </a:p>
        </p:txBody>
      </p:sp>
      <p:sp>
        <p:nvSpPr>
          <p:cNvPr id="31809" name="Объект 2"/>
          <p:cNvSpPr txBox="1"/>
          <p:nvPr/>
        </p:nvSpPr>
        <p:spPr>
          <a:xfrm>
            <a:off x="4979988" y="3697289"/>
            <a:ext cx="360362" cy="395287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73050" indent="-273050" algn="l" rtl="0" eaLnBrk="0" fontAlgn="base" hangingPunct="0"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00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>
              <a:buNone/>
            </a:pPr>
            <a:r>
              <a:rPr dirty="0"/>
              <a:t>4</a:t>
            </a:r>
          </a:p>
        </p:txBody>
      </p:sp>
      <p:sp>
        <p:nvSpPr>
          <p:cNvPr id="31810" name="Объект 2"/>
          <p:cNvSpPr txBox="1"/>
          <p:nvPr/>
        </p:nvSpPr>
        <p:spPr>
          <a:xfrm>
            <a:off x="7462838" y="3676650"/>
            <a:ext cx="360362" cy="39528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73050" indent="-273050" algn="l" rtl="0" eaLnBrk="0" fontAlgn="base" hangingPunct="0"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00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>
              <a:buNone/>
            </a:pPr>
            <a:r>
              <a:rPr dirty="0"/>
              <a:t>7</a:t>
            </a:r>
          </a:p>
        </p:txBody>
      </p:sp>
      <p:sp>
        <p:nvSpPr>
          <p:cNvPr id="31811" name="Объект 2"/>
          <p:cNvSpPr txBox="1"/>
          <p:nvPr/>
        </p:nvSpPr>
        <p:spPr>
          <a:xfrm>
            <a:off x="6121401" y="1327150"/>
            <a:ext cx="360363" cy="39528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73050" indent="-273050" algn="l" rtl="0" eaLnBrk="0" fontAlgn="base" hangingPunct="0"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00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>
              <a:buNone/>
            </a:pPr>
            <a:r>
              <a:rPr dirty="0"/>
              <a:t>9</a:t>
            </a:r>
          </a:p>
        </p:txBody>
      </p:sp>
      <p:sp>
        <p:nvSpPr>
          <p:cNvPr id="31812" name="Объект 2"/>
          <p:cNvSpPr txBox="1"/>
          <p:nvPr/>
        </p:nvSpPr>
        <p:spPr>
          <a:xfrm>
            <a:off x="8213726" y="2794000"/>
            <a:ext cx="358775" cy="39528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73050" indent="-273050" algn="l" rtl="0" eaLnBrk="0" fontAlgn="base" hangingPunct="0"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00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>
              <a:buNone/>
            </a:pPr>
            <a:r>
              <a:rPr dirty="0"/>
              <a:t>6</a:t>
            </a:r>
          </a:p>
        </p:txBody>
      </p:sp>
      <p:sp>
        <p:nvSpPr>
          <p:cNvPr id="31813" name="Объект 2"/>
          <p:cNvSpPr txBox="1"/>
          <p:nvPr/>
        </p:nvSpPr>
        <p:spPr>
          <a:xfrm>
            <a:off x="9775826" y="2774951"/>
            <a:ext cx="360363" cy="39687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73050" indent="-273050" algn="l" rtl="0" eaLnBrk="0" fontAlgn="base" hangingPunct="0"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00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>
              <a:buNone/>
            </a:pPr>
            <a:r>
              <a:rPr dirty="0"/>
              <a:t>2</a:t>
            </a:r>
          </a:p>
        </p:txBody>
      </p:sp>
      <p:sp>
        <p:nvSpPr>
          <p:cNvPr id="31814" name="Объект 2"/>
          <p:cNvSpPr txBox="1"/>
          <p:nvPr/>
        </p:nvSpPr>
        <p:spPr>
          <a:xfrm>
            <a:off x="9445626" y="3676650"/>
            <a:ext cx="360363" cy="39528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73050" indent="-273050" algn="l" rtl="0" eaLnBrk="0" fontAlgn="base" hangingPunct="0"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00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>
              <a:buNone/>
            </a:pPr>
            <a:r>
              <a:rPr dirty="0"/>
              <a:t>2</a:t>
            </a:r>
          </a:p>
        </p:txBody>
      </p:sp>
      <p:sp>
        <p:nvSpPr>
          <p:cNvPr id="31815" name="Объект 2"/>
          <p:cNvSpPr txBox="1"/>
          <p:nvPr/>
        </p:nvSpPr>
        <p:spPr>
          <a:xfrm>
            <a:off x="9010651" y="2771775"/>
            <a:ext cx="360363" cy="39528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73050" indent="-273050" algn="l" rtl="0" eaLnBrk="0" fontAlgn="base" hangingPunct="0"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00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>
              <a:buNone/>
            </a:pPr>
            <a:r>
              <a:rPr dirty="0"/>
              <a:t>2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5176839" y="5838826"/>
            <a:ext cx="696913" cy="4810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/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endParaRPr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3370263" y="5835651"/>
            <a:ext cx="698500" cy="4794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/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endParaRPr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8893176" y="5835651"/>
            <a:ext cx="696913" cy="4794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/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endParaRPr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6132513" y="5835651"/>
            <a:ext cx="698500" cy="4794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/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endParaRPr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4346575" y="5835651"/>
            <a:ext cx="698500" cy="4794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/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endParaRPr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7089776" y="5835651"/>
            <a:ext cx="696913" cy="4794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/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endParaRPr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7953376" y="5835651"/>
            <a:ext cx="696913" cy="4794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/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endParaRPr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2486025" y="5951855"/>
            <a:ext cx="697230" cy="4794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/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endParaRPr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31" y="0"/>
            <a:ext cx="10972800" cy="68580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63" y="403654"/>
            <a:ext cx="10741813" cy="633125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803097" cy="1676400"/>
          </a:xfrm>
        </p:spPr>
        <p:txBody>
          <a:bodyPr>
            <a:noAutofit/>
          </a:bodyPr>
          <a:lstStyle/>
          <a:p>
            <a:pPr algn="ctr"/>
            <a:r>
              <a:rPr lang="ru-RU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работы в группе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776047"/>
            <a:ext cx="10066866" cy="4853354"/>
          </a:xfrm>
        </p:spPr>
        <p:txBody>
          <a:bodyPr>
            <a:normAutofit lnSpcReduction="10000"/>
          </a:bodyPr>
          <a:lstStyle/>
          <a:p>
            <a:endParaRPr lang="ru-RU" dirty="0"/>
          </a:p>
          <a:p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до конца выслушать своего товарища;</a:t>
            </a:r>
          </a:p>
          <a:p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2.уважать другу друга;</a:t>
            </a:r>
          </a:p>
          <a:p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3.не перебивать друг друга;</a:t>
            </a:r>
          </a:p>
          <a:p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высказывать свое мнение;</a:t>
            </a:r>
          </a:p>
          <a:p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в случае, когда товарищ допускает ошибку, помогают ему;</a:t>
            </a:r>
          </a:p>
          <a:p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нельзя создавать конфликт во время работы.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545" y="609600"/>
            <a:ext cx="8894445" cy="5434965"/>
          </a:xfrm>
        </p:spPr>
        <p:txBody>
          <a:bodyPr/>
          <a:lstStyle/>
          <a:p>
            <a:br>
              <a:rPr lang="ru-RU" altLang="en-US" sz="5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en-US" sz="5400"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Геометрия- </a:t>
            </a:r>
            <a:r>
              <a:rPr lang="ru-RU" altLang="en-US" sz="5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(от греч. «гео»- земля, «метрио»- мерить- «землеметрия»)- это наука, измеряющая формы, размеры геометрических фигур.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танграм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en-US" sz="540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по эталону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545" y="2111375"/>
            <a:ext cx="9366250" cy="4403725"/>
          </a:xfrm>
        </p:spPr>
        <p:txBody>
          <a:bodyPr>
            <a:normAutofit lnSpcReduction="20000"/>
          </a:bodyPr>
          <a:lstStyle/>
          <a:p>
            <a:pPr marL="0" indent="0">
              <a:buNone/>
            </a:pPr>
            <a:r>
              <a:rPr lang="ru-RU" altLang="en-US"/>
              <a:t>    </a:t>
            </a:r>
            <a:r>
              <a:rPr lang="ru-RU" altLang="en-US" b="1"/>
              <a:t> </a:t>
            </a:r>
            <a:r>
              <a:rPr lang="ru-RU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1 фигура </a:t>
            </a:r>
            <a:endParaRPr lang="ru-RU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Р= 4+1+4+3=12 см</a:t>
            </a:r>
          </a:p>
          <a:p>
            <a:endParaRPr lang="ru-RU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   2 фигура</a:t>
            </a:r>
            <a:endParaRPr lang="ru-RU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 Р= 4+3+3=10 см</a:t>
            </a:r>
          </a:p>
          <a:p>
            <a:pPr marL="0" indent="0">
              <a:buNone/>
            </a:pPr>
            <a:endParaRPr lang="ru-RU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  3 фигура </a:t>
            </a:r>
            <a:endParaRPr lang="ru-RU" alt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  Р= 3+5+5+2=15 см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562709"/>
            <a:ext cx="8596668" cy="5478654"/>
          </a:xfrm>
        </p:spPr>
        <p:txBody>
          <a:bodyPr>
            <a:noAutofit/>
          </a:bodyPr>
          <a:lstStyle/>
          <a:p>
            <a:r>
              <a:rPr lang="ru-R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Мне было трудно … .</a:t>
            </a:r>
          </a:p>
          <a:p>
            <a:r>
              <a:rPr lang="ru-R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Мне было понятно и легко … .</a:t>
            </a:r>
          </a:p>
          <a:p>
            <a:r>
              <a:rPr lang="ru-RU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Хотелось бы, чтобы …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57</TotalTime>
  <Words>200</Words>
  <Application>Microsoft Office PowerPoint</Application>
  <PresentationFormat>Широкоэкранный</PresentationFormat>
  <Paragraphs>73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Times New Roman</vt:lpstr>
      <vt:lpstr>Trebuchet MS</vt:lpstr>
      <vt:lpstr>Wingdings 2</vt:lpstr>
      <vt:lpstr>Wingdings 3</vt:lpstr>
      <vt:lpstr>Грань</vt:lpstr>
      <vt:lpstr>Презентация PowerPoint</vt:lpstr>
      <vt:lpstr>Девиз нашего урока</vt:lpstr>
      <vt:lpstr>Сумма длин сторон  </vt:lpstr>
      <vt:lpstr>Презентация PowerPoint</vt:lpstr>
      <vt:lpstr>Презентация PowerPoint</vt:lpstr>
      <vt:lpstr>Правила работы в группе</vt:lpstr>
      <vt:lpstr> Геометрия- (от греч. «гео»- земля, «метрио»- мерить- «землеметрия»)- это наука, измеряющая формы, размеры геометрических фигур.</vt:lpstr>
      <vt:lpstr>Презентация PowerPoint</vt:lpstr>
      <vt:lpstr>Презентация PowerPoint</vt:lpstr>
      <vt:lpstr>Проверка по эталону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МБОУ Сукпакская СОШ</cp:lastModifiedBy>
  <cp:revision>20</cp:revision>
  <dcterms:created xsi:type="dcterms:W3CDTF">2026-10-14T13:11:00Z</dcterms:created>
  <dcterms:modified xsi:type="dcterms:W3CDTF">2026-10-16T09:33:46Z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1033-12.1.0.29162</vt:lpwstr>
  </property>
  <property fmtid="{D5CDD505-2E9C-101B-9397-08002B2CF9AE}" pid="3" name="ICV">
    <vt:lpwstr>85A9291F27564CEE9A29447E8DD80420_12</vt:lpwstr>
  </property>
</Properties>
</file>