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276872"/>
            <a:ext cx="7715580" cy="24482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профилактической работы по предупреждению правонарушений в образовательных организациях Кызылского кожууна</a:t>
            </a:r>
            <a:endParaRPr lang="ru-RU" sz="2400" b="1" dirty="0"/>
          </a:p>
        </p:txBody>
      </p:sp>
      <p:pic>
        <p:nvPicPr>
          <p:cNvPr id="4" name="Picture 2" descr="C:\Users\1\Desktop\alzjbZEyz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00" b="97800" l="0" r="100000">
                        <a14:foregroundMark x1="39612" y1="37400" x2="39612" y2="37400"/>
                        <a14:foregroundMark x1="58726" y1="42000" x2="58726" y2="42000"/>
                        <a14:foregroundMark x1="11911" y1="20400" x2="87812" y2="64800"/>
                        <a14:foregroundMark x1="78947" y1="16400" x2="22992" y2="74800"/>
                        <a14:foregroundMark x1="39612" y1="16400" x2="45706" y2="64800"/>
                        <a14:foregroundMark x1="91967" y1="29600" x2="4986" y2="21400"/>
                        <a14:foregroundMark x1="88366" y1="16400" x2="32410" y2="32000"/>
                        <a14:foregroundMark x1="60665" y1="20400" x2="57895" y2="44400"/>
                        <a14:foregroundMark x1="87812" y1="29000" x2="54571" y2="34600"/>
                        <a14:foregroundMark x1="16620" y1="23000" x2="27147" y2="40400"/>
                        <a14:foregroundMark x1="59557" y1="42800" x2="44875" y2="56800"/>
                        <a14:foregroundMark x1="64266" y1="70400" x2="18837" y2="66400"/>
                        <a14:foregroundMark x1="47645" y1="63400" x2="56510" y2="74200"/>
                        <a14:foregroundMark x1="78670" y1="78200" x2="31302" y2="71800"/>
                        <a14:foregroundMark x1="64266" y1="61800" x2="31302" y2="78800"/>
                        <a14:foregroundMark x1="64266" y1="74800" x2="31856" y2="74800"/>
                        <a14:foregroundMark x1="66205" y1="34400" x2="44875" y2="56800"/>
                        <a14:foregroundMark x1="49030" y1="16600" x2="77562" y2="42800"/>
                        <a14:foregroundMark x1="81440" y1="18000" x2="74792" y2="53000"/>
                        <a14:foregroundMark x1="47645" y1="25600" x2="73961" y2="49800"/>
                        <a14:foregroundMark x1="71745" y1="58800" x2="8864" y2="48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660000" cy="7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1\Desktop\0911be0d2ddcd74c5cd354661663ef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3667" l="4167" r="98125">
                        <a14:foregroundMark x1="9792" y1="9333" x2="6458" y2="77833"/>
                        <a14:foregroundMark x1="16458" y1="85167" x2="91458" y2="84500"/>
                        <a14:foregroundMark x1="31250" y1="63333" x2="69167" y2="60667"/>
                        <a14:foregroundMark x1="40417" y1="58000" x2="69167" y2="68000"/>
                        <a14:foregroundMark x1="65000" y1="55500" x2="57708" y2="68000"/>
                        <a14:foregroundMark x1="72500" y1="66000" x2="32917" y2="62000"/>
                        <a14:foregroundMark x1="36250" y1="51500" x2="46875" y2="65333"/>
                        <a14:foregroundMark x1="58542" y1="44167" x2="51875" y2="61333"/>
                        <a14:foregroundMark x1="9792" y1="11333" x2="93125" y2="10667"/>
                        <a14:foregroundMark x1="90625" y1="11333" x2="91458" y2="7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748" y="185323"/>
            <a:ext cx="864096" cy="94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196008" y="557064"/>
            <a:ext cx="7203140" cy="723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муниципального района «Кызылский кожуун» Республики Тыва</a:t>
            </a:r>
            <a:br>
              <a:rPr lang="ru-RU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pic>
        <p:nvPicPr>
          <p:cNvPr id="7" name="Picture 4" descr="https://img2.pngio.com/book-png-transparent-bookpng-images-pluspng-open-books-png-1600_71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31" y="3284984"/>
            <a:ext cx="7294086" cy="324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341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810763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совершенных правонарушений среди обучающихся общеобразовательных организаций Кызылского кожууна с января по апрель месяцы выглядит следующим образом: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50523"/>
              </p:ext>
            </p:extLst>
          </p:nvPr>
        </p:nvGraphicFramePr>
        <p:xfrm>
          <a:off x="827584" y="2276872"/>
          <a:ext cx="7848872" cy="21602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72515"/>
                <a:gridCol w="3876357"/>
              </a:tblGrid>
              <a:tr h="1183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76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правонарушения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правонарушений 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(+3)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32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477417"/>
              </p:ext>
            </p:extLst>
          </p:nvPr>
        </p:nvGraphicFramePr>
        <p:xfrm>
          <a:off x="395536" y="332656"/>
          <a:ext cx="8280921" cy="62697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7328"/>
                <a:gridCol w="1130864"/>
                <a:gridCol w="2393631"/>
                <a:gridCol w="1422793"/>
                <a:gridCol w="2736305"/>
              </a:tblGrid>
              <a:tr h="40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70" marR="38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Месяцы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70" marR="38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70" marR="38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Месяцы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70" marR="38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70" marR="38870" marT="0" marB="0"/>
                </a:tc>
              </a:tr>
              <a:tr h="476804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870" marR="38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70" marR="38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Кража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(ученик МБОУ Баян-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Колской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70" marR="38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70" marR="38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(учащиеся МБОУ СОШ №№1,2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пгт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Каа-Хем)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70" marR="38870" marT="0" marB="0"/>
                </a:tc>
              </a:tr>
              <a:tr h="476804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870" marR="38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70" marR="38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Бродяжничество </a:t>
                      </a:r>
                      <a:endParaRPr lang="ru-RU" sz="1600" b="1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ученица МБОУ СОШ №1 пгт.Каа-Хем)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70" marR="38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70" marR="38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Бродяжничество </a:t>
                      </a:r>
                      <a:endParaRPr lang="ru-RU" sz="1600" b="1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МБОУ СОШ № 1 пгт.Каа-Хем)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70" marR="38870" marT="0" marB="0"/>
                </a:tc>
              </a:tr>
              <a:tr h="476804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870" marR="38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70" marR="38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(ученик МБОУ СОШ № 2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пгт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Каа-Хем)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70" marR="38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70" marR="38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Бродяжничество </a:t>
                      </a:r>
                      <a:endParaRPr lang="ru-RU" sz="1600" b="1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ученица МБОУ СОШ №1 пгт.Каа-Хем)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70" marR="38870" marT="0" marB="0"/>
                </a:tc>
              </a:tr>
              <a:tr h="35760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870" marR="388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70" marR="388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70" marR="38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70" marR="38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Бродяжничество </a:t>
                      </a:r>
                      <a:endParaRPr lang="ru-RU" sz="1600" b="1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МБОУ СОШ № 2 пгт.Каа-Хем)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70" marR="38870" marT="0" marB="0"/>
                </a:tc>
              </a:tr>
              <a:tr h="476804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870" marR="388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70" marR="388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70" marR="38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70" marR="38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Бродяжничество </a:t>
                      </a:r>
                      <a:endParaRPr lang="ru-RU" sz="1600" b="1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ученица МБОУ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Усть-Элегестинской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70" marR="38870" marT="0" marB="0"/>
                </a:tc>
              </a:tr>
              <a:tr h="71520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870" marR="388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70" marR="388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70" marR="38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70" marR="38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автомобиля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несовершеннолетним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(ученик МБОУ СОШ № 2 пгт.Каа-Хем)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70" marR="38870" marT="0" marB="0"/>
                </a:tc>
              </a:tr>
              <a:tr h="238402">
                <a:tc>
                  <a:txBody>
                    <a:bodyPr/>
                    <a:lstStyle/>
                    <a:p>
                      <a:pPr marL="226695" indent="45720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870" marR="388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70" marR="38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70" marR="388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70" marR="38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870" marR="3887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239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5.infourok.ru/uploads/ex/0c65/0001cd9c-61dd2242/hello_html_m2658f6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007" y="1795988"/>
            <a:ext cx="2545917" cy="32578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665891" y="311775"/>
            <a:ext cx="2877608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- психолог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5923" y="319189"/>
            <a:ext cx="2736304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по профилактике правонарушений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60231" y="2181803"/>
            <a:ext cx="2256499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2138367"/>
            <a:ext cx="2448272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88170" y="4060261"/>
            <a:ext cx="2256499" cy="914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4708" y="4193845"/>
            <a:ext cx="2448272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школы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314600" y="1267403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7" idx="1"/>
          </p:cNvCxnSpPr>
          <p:nvPr/>
        </p:nvCxnSpPr>
        <p:spPr>
          <a:xfrm flipH="1">
            <a:off x="5821924" y="2639003"/>
            <a:ext cx="838307" cy="504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2"/>
          </p:cNvCxnSpPr>
          <p:nvPr/>
        </p:nvCxnSpPr>
        <p:spPr>
          <a:xfrm flipH="1">
            <a:off x="5821925" y="1226175"/>
            <a:ext cx="1282770" cy="11947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009800" y="3573016"/>
            <a:ext cx="1266207" cy="540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721968" y="2689481"/>
            <a:ext cx="5540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9" idx="0"/>
          </p:cNvCxnSpPr>
          <p:nvPr/>
        </p:nvCxnSpPr>
        <p:spPr>
          <a:xfrm flipH="1" flipV="1">
            <a:off x="5821924" y="3573016"/>
            <a:ext cx="1994496" cy="4872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138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260648"/>
            <a:ext cx="7704856" cy="1152128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этим, в целях профилактики правонарушений в праздничные и выходные дни необходимо: 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8084" y="1225689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- провести профилактические инструктажи для обучающихся с 1 по 11 классы с записью в соответствующие журналы;</a:t>
            </a:r>
          </a:p>
          <a:p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провести </a:t>
            </a:r>
            <a:r>
              <a:rPr lang="ru-RU" sz="2000" dirty="0"/>
              <a:t>родительские собрания </a:t>
            </a:r>
            <a:r>
              <a:rPr lang="ru-RU" sz="2000" dirty="0" smtClean="0"/>
              <a:t> на тему «Я </a:t>
            </a:r>
            <a:r>
              <a:rPr lang="ru-RU" sz="2000" dirty="0"/>
              <a:t>– ответственный родитель</a:t>
            </a:r>
            <a:r>
              <a:rPr lang="ru-RU" sz="2000" dirty="0" smtClean="0"/>
              <a:t>»;</a:t>
            </a:r>
          </a:p>
          <a:p>
            <a:pPr marL="342900" indent="-342900">
              <a:buFontTx/>
              <a:buChar char="-"/>
            </a:pPr>
            <a:endParaRPr lang="ru-RU" sz="2000" dirty="0"/>
          </a:p>
          <a:p>
            <a:r>
              <a:rPr lang="ru-RU" sz="2000" dirty="0"/>
              <a:t>- усилить рейдовые мероприятия, в том числе «Родительские патрули»;</a:t>
            </a:r>
          </a:p>
          <a:p>
            <a:endParaRPr lang="ru-RU" sz="2000" dirty="0" smtClean="0"/>
          </a:p>
          <a:p>
            <a:r>
              <a:rPr lang="ru-RU" sz="2000" dirty="0" smtClean="0"/>
              <a:t>- </a:t>
            </a:r>
            <a:r>
              <a:rPr lang="ru-RU" sz="2000" dirty="0"/>
              <a:t>взять под особый контроль обучающихся, которые состоят на различных профилактических учетах и обучающихся, которые склоны к правонарушениям; </a:t>
            </a:r>
          </a:p>
          <a:p>
            <a:endParaRPr lang="ru-RU" sz="2000" dirty="0" smtClean="0"/>
          </a:p>
          <a:p>
            <a:r>
              <a:rPr lang="ru-RU" sz="2000" dirty="0" smtClean="0"/>
              <a:t>- </a:t>
            </a:r>
            <a:r>
              <a:rPr lang="ru-RU" sz="2000" dirty="0"/>
              <a:t>с 1 по 10 мая 2021 г. классные руководители должны ежедневно проводить мониторинг «Сидим дома» и акцию «Выходные с семьей»;</a:t>
            </a:r>
          </a:p>
          <a:p>
            <a:endParaRPr lang="ru-RU" sz="2000" dirty="0" smtClean="0"/>
          </a:p>
          <a:p>
            <a:r>
              <a:rPr lang="ru-RU" sz="2000" dirty="0" smtClean="0"/>
              <a:t>- </a:t>
            </a:r>
            <a:r>
              <a:rPr lang="ru-RU" sz="2000" dirty="0"/>
              <a:t>привлекать обучающихся к </a:t>
            </a:r>
            <a:r>
              <a:rPr lang="ru-RU" sz="2000"/>
              <a:t>дистанционным </a:t>
            </a:r>
            <a:r>
              <a:rPr lang="ru-RU" sz="2000" smtClean="0"/>
              <a:t>воспитательным мероприятиям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21630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83568" y="5661248"/>
            <a:ext cx="777686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Комплексный  план по профилактике правонарушений несовершеннолетних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образовательных организациях РТ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1650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Нормативно-правовая база, регламентирующий деятельность по профилактике правонарушений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школе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1559" y="1268760"/>
            <a:ext cx="776477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закон №120 от 24.06.1999 г. « Об основах системы профилактики безнадзорности и правонарушений среди несовершеннолетних»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2636912"/>
            <a:ext cx="7764778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«Концепция развития системы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профилактики безнадзорности и правонарушений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среди несовершеннолетних»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утверждена распоряжением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Правительства Российской Федерации от 22 марта 2017 года, №520-р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3048" y="4437112"/>
            <a:ext cx="7693289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Комплексный межведомственный план мероприятий по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профилактике безнадзорности и правонарушений, защите нрав и законных интересов несовершеннолетних в Республике Тыва</a:t>
            </a:r>
          </a:p>
        </p:txBody>
      </p:sp>
    </p:spTree>
    <p:extLst>
      <p:ext uri="{BB962C8B-B14F-4D97-AF65-F5344CB8AC3E}">
        <p14:creationId xmlns:p14="http://schemas.microsoft.com/office/powerpoint/2010/main" val="1460466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59847" y="651673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ФЕДЕРАЛЬНЫЕ НПА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340768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24.06.1999г. № 120-ФЗ «Об основах системы профилактики безнадзорности и правонарушений несовершеннолетних»;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закон от 23 июня 2016г. № 182-ФЗ «Об основах системы профилактики правонарушений в Российской Федерации»;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Письмо Минобрнауки РФ № АК-923/07 от 28 апреля 2016г. «Методические рекомендации по вопросам совершенствования индивидуальной профилактической работы с обучающимися с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девиантным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поведением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990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0714" y="346596"/>
            <a:ext cx="7085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РЕГИОНАЛЬНЫЕ НПА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2131" y="1057300"/>
            <a:ext cx="892854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Закон Республики Тыва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системе профилактики безнадзорности и правонарушений несовершеннолетних в Республике Тыва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29.12.2004г. №1165 ВХ-1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Государственная программа РТ «Профилактика безнадзорности и правонарушений несовершеннолетних на 2019-2021 г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г.»,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Правительства РТ № 579 от 16.11.2018г;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МКДН и ЗП №3 от 27 октября 2011г. «Алгоритм межведомственного взаимодействия по выявлению семейного неблагополучия в семьях, находящихся в СОП или ТЖС»;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Постановление Правительства РТ от 21 февраля 2014г. № 68 «Об утверждении Порядка взаимодействия органов и учреждений системы профилактики безнадзорности и правонарушений несовершеннолетних в Республике Тыва по выявлению, дальнейшему устройству и реабилитации безнадзорных и беспризорных детей и Положения о Едином республиканском банке безнадзорных и беспризорных детей, находящихся в социально-опасном положении, в Республике Тыва»;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Постановление МКДН и ЗП от 31 марта 2016г. «Порядок взаимодействия органов и учреждений системы профилактики РТ по организации работы с несовершеннолетними и родителями употребляющими наркотические, психотропные вещества, алкогольную и спиртсодержащую продукцию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953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553244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ВЕДОМСТВЕННЫЕ НПА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204050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 РТ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14 сентября 2015г. № 971-д «О введении единых требований к документации образовательных организаций о ведении внутришкольного учета обучающихся и их семей»;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РТ «Алгоритм действий классного руководителя по факту совершенного правонарушения», «Алгоритм проведения педагогического расследования правонарушения», «Структура педагогического расследования (перечень документов)»;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РТ №1335-д от 15.12.2017г. «Об утверждении алгоритма действий государственных и муниципальных органов, при выявлении фактов совершения правонарушений и преступлений несовершеннолетними»;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РТ № 1529-д от 25.12.2018г. «Об утверждении алгоритма действий руководителей органов и учреждений, осуществляющих деятельность в сфере образования по фактам чрезвычайного происшествия с несовершеннолетними, в том числе в случае совершения ими правонарушения или в отношении них».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РТ №60-д от 21.01.2019г. «О проведении социально-психологического тестирования обучающихся на раннего выявления незаконного потребления наркотических и психотропных веществ в общеобразовательных организациях СПО РТ»;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РТ №339-д от 14 марта 2019г. «О проведении родительского всеобуча в образовательных организациях Республики Тыва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527952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05985"/>
            <a:ext cx="7920879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ПЕРВИЧНАЯ ПРОФИЛАКТИКА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решение еще не возникших проблем,  меры принимаются задолго до их возникновения: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81993"/>
            <a:ext cx="439710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социального паспорта школы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8427" y="1851325"/>
            <a:ext cx="604242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досуговой занятости всех обучающихся детей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429000"/>
            <a:ext cx="8784976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ряда мероприятий, направленных на: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правовое воспитание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духовно-нравственное воспитание;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профилактике употребления ПАВ несовершеннолетними;</a:t>
            </a:r>
            <a:endParaRPr lang="ru-RU" sz="1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информационной и комплексной безопасности обучающихся;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профилактику самовольных уходов;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мероприятия, направленные на формирование ЗОЖ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4283" y="2224477"/>
            <a:ext cx="583544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Ежедневный контроль над посещаемостью обучающихся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35823" y="2593809"/>
            <a:ext cx="783477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Ранняя диагностика детей на конфликтность, на уровень воспитанности и др.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03862" y="2985492"/>
            <a:ext cx="662431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Наглядный (визуальный контроль) над поведением обучающихся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5" name="Picture 2" descr="http://whiztimes.com/wp-content/uploads/2012/01/boy_puzz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7" t="5981" r="24510" b="4506"/>
          <a:stretch/>
        </p:blipFill>
        <p:spPr bwMode="auto">
          <a:xfrm>
            <a:off x="7788625" y="3288089"/>
            <a:ext cx="622689" cy="177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236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39956"/>
            <a:ext cx="91440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ВТОРИЧНАЯ ПРОФИЛАКТИКА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работа с несовершеннолетними, имеющими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девиантное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асоциальное поведение (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пропускающими уроки, систематически конфликтующими со сверстниками, имеющими проблемы в семье и т.п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3554" y="2191433"/>
            <a:ext cx="552651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ИПР в отношении несовершеннолетнего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2913" y="2560765"/>
            <a:ext cx="617143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Привлечение несовершеннолетнего в досуговую занятость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60105" y="3299429"/>
            <a:ext cx="591585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Ежедневный контроль над посещаемостью обучающегося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4849" y="1794063"/>
            <a:ext cx="387920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Постановка на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внутришкольный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учет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03732" y="3668761"/>
            <a:ext cx="592489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ЖБУ семьи, проведение рейдовых мероприятий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2930097"/>
            <a:ext cx="6511331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Привлечение к участию общешкольным и другим мероприятиям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42572" y="4034042"/>
            <a:ext cx="691054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бесплатного питания, оказание материальной помощи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76957" y="4403374"/>
            <a:ext cx="514737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Оказание социально-психологической поддержки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73266" y="4772706"/>
            <a:ext cx="248952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Назначение наставника</a:t>
            </a:r>
            <a:endParaRPr lang="ru-RU" dirty="0"/>
          </a:p>
        </p:txBody>
      </p:sp>
      <p:pic>
        <p:nvPicPr>
          <p:cNvPr id="18" name="Picture 2" descr="http://whiztimes.com/wp-content/uploads/2012/01/boy_puzz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7" t="5981" r="24510" b="4506"/>
          <a:stretch/>
        </p:blipFill>
        <p:spPr bwMode="auto">
          <a:xfrm>
            <a:off x="7901027" y="1978729"/>
            <a:ext cx="709390" cy="202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107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530" y="1054846"/>
            <a:ext cx="3829497" cy="133460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Представитель ОО или УО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ежедневном порядке с 8 по 9 утра </a:t>
            </a:r>
            <a:r>
              <a:rPr kumimoji="0" lang="ru-RU" sz="15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производит 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сверку оперативной информации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связанной с несовершеннолетними </a:t>
            </a:r>
            <a:r>
              <a:rPr kumimoji="0" lang="ru-RU" sz="15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прошедшие сутки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606421" y="1531899"/>
            <a:ext cx="3537579" cy="564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Дежурная часть территориальных ОВД по Республике Тыва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" y="2785492"/>
            <a:ext cx="9144000" cy="10921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Ежедневно с 8.00-9.00 сообщить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оперативной обстановке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территории муниципального образования об обучающихся несовершеннолетних: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отдел по воспитанию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профилактике правонарушений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Минобрнауки РТ (61949)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отдела профилактики правонарушений несовершеннолетних ГБОУ ДО РТ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РЦВПП» (27728)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877274" y="1054846"/>
            <a:ext cx="1800200" cy="1518169"/>
          </a:xfrm>
          <a:prstGeom prst="leftRightArrow">
            <a:avLst>
              <a:gd name="adj1" fmla="val 50000"/>
              <a:gd name="adj2" fmla="val 42609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8.00-9.00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ежедневная сверка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4501904" y="3877611"/>
            <a:ext cx="550940" cy="708081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245172" y="4589388"/>
            <a:ext cx="7064403" cy="9361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получении  оперативной информации сообщить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течение 5 мин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сообщить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инистру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 и науки Республики Тыва </a:t>
            </a:r>
            <a:endParaRPr lang="ru-RU" u="sng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курирующему заместителю министра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53998" y="153194"/>
            <a:ext cx="824533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АЛГОРИТМ ДЕЙСТВИЙ ПО ФАКТАМ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ЧРЕЗВЫЧАЙНЫХ ПРОИСШЕСТВИЙ С НЕСОВЕРШЕННОЛЕТНИМИ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(правонарушение, жестокое обращение, безвестное исчезновение несовершеннолетних и др.)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202168"/>
            <a:ext cx="110799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131840" y="1993404"/>
            <a:ext cx="1069657" cy="7920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286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332656"/>
            <a:ext cx="8064896" cy="753264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на 30.04.2021 г. из 6097 обучающихся на профилактических учетах состоит 71 человек (1,16%), из них ВШУ – 56 чел., ПДН -15 чел. 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363771"/>
              </p:ext>
            </p:extLst>
          </p:nvPr>
        </p:nvGraphicFramePr>
        <p:xfrm>
          <a:off x="683568" y="1340768"/>
          <a:ext cx="8208913" cy="47829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5030"/>
                <a:gridCol w="3889754"/>
                <a:gridCol w="1248043"/>
                <a:gridCol w="1248043"/>
                <a:gridCol w="1248043"/>
              </a:tblGrid>
              <a:tr h="297633">
                <a:tc rowSpan="2">
                  <a:txBody>
                    <a:bodyPr/>
                    <a:lstStyle/>
                    <a:p>
                      <a:pPr indent="-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об-</a:t>
                      </a:r>
                      <a:r>
                        <a:rPr lang="ru-RU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ВШУ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ПДН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63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 пгт.Каа-Хем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63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пгт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Каа-Хем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63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«Начальная школа – детский сад»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63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Сукпакская СОШ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63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Усть-Элегестинская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63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Терлиг-Хаинская СОШ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63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Баян-Колская СОШ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63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Ээрбекская СОШ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63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Шамбалыгская СОШ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63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Целинная СОШ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63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Кара-Хаакская СОШ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63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Чербинская СОШ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63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6097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15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65407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</TotalTime>
  <Words>1216</Words>
  <Application>Microsoft Office PowerPoint</Application>
  <PresentationFormat>Экран (4:3)</PresentationFormat>
  <Paragraphs>213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Управление образован</dc:creator>
  <cp:lastModifiedBy>Андейса Алексеевна</cp:lastModifiedBy>
  <cp:revision>12</cp:revision>
  <dcterms:created xsi:type="dcterms:W3CDTF">2021-04-29T12:34:24Z</dcterms:created>
  <dcterms:modified xsi:type="dcterms:W3CDTF">2021-04-29T13:37:17Z</dcterms:modified>
</cp:coreProperties>
</file>